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28"/>
  </p:notesMasterIdLst>
  <p:sldIdLst>
    <p:sldId id="257" r:id="rId3"/>
    <p:sldId id="290" r:id="rId4"/>
    <p:sldId id="292" r:id="rId5"/>
    <p:sldId id="350" r:id="rId6"/>
    <p:sldId id="353" r:id="rId7"/>
    <p:sldId id="352" r:id="rId8"/>
    <p:sldId id="356" r:id="rId9"/>
    <p:sldId id="355" r:id="rId10"/>
    <p:sldId id="382" r:id="rId11"/>
    <p:sldId id="360" r:id="rId12"/>
    <p:sldId id="361" r:id="rId13"/>
    <p:sldId id="362" r:id="rId14"/>
    <p:sldId id="363" r:id="rId15"/>
    <p:sldId id="364" r:id="rId16"/>
    <p:sldId id="365" r:id="rId17"/>
    <p:sldId id="369" r:id="rId18"/>
    <p:sldId id="370" r:id="rId19"/>
    <p:sldId id="371" r:id="rId20"/>
    <p:sldId id="372" r:id="rId21"/>
    <p:sldId id="373" r:id="rId22"/>
    <p:sldId id="374" r:id="rId23"/>
    <p:sldId id="377" r:id="rId24"/>
    <p:sldId id="378" r:id="rId25"/>
    <p:sldId id="379" r:id="rId26"/>
    <p:sldId id="38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1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7" autoAdjust="0"/>
    <p:restoredTop sz="69619" autoAdjust="0"/>
  </p:normalViewPr>
  <p:slideViewPr>
    <p:cSldViewPr>
      <p:cViewPr>
        <p:scale>
          <a:sx n="50" d="100"/>
          <a:sy n="50" d="100"/>
        </p:scale>
        <p:origin x="-98" y="-755"/>
      </p:cViewPr>
      <p:guideLst>
        <p:guide orient="horz" pos="2160"/>
        <p:guide pos="2880"/>
      </p:guideLst>
    </p:cSldViewPr>
  </p:slideViewPr>
  <p:outlineViewPr>
    <p:cViewPr>
      <p:scale>
        <a:sx n="33" d="100"/>
        <a:sy n="33" d="100"/>
      </p:scale>
      <p:origin x="0" y="-2040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73E01-8A70-42FD-9E3A-A5F37715EAE0}" type="datetimeFigureOut">
              <a:rPr lang="en-US" smtClean="0"/>
              <a:pPr/>
              <a:t>2/19/18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DAB49B-0D38-4D2A-8993-175241E3C882}" type="slidenum">
              <a:rPr lang="en-US" smtClean="0"/>
              <a:pPr/>
              <a:t>‹#›</a:t>
            </a:fld>
            <a:endParaRPr lang="en-US" dirty="0"/>
          </a:p>
        </p:txBody>
      </p:sp>
    </p:spTree>
    <p:extLst>
      <p:ext uri="{BB962C8B-B14F-4D97-AF65-F5344CB8AC3E}">
        <p14:creationId xmlns:p14="http://schemas.microsoft.com/office/powerpoint/2010/main" val="55602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Symbol: </a:t>
            </a:r>
            <a:r>
              <a:rPr lang="en-US" b="0" dirty="0" smtClean="0"/>
              <a:t>word,</a:t>
            </a:r>
            <a:r>
              <a:rPr lang="en-US" b="0" baseline="0" dirty="0" smtClean="0"/>
              <a:t> sound, or visual image that represents something else, such as a thought, concept, or object</a:t>
            </a:r>
          </a:p>
          <a:p>
            <a:r>
              <a:rPr lang="en-US" b="1" baseline="0" dirty="0" smtClean="0"/>
              <a:t>Referent: </a:t>
            </a:r>
            <a:r>
              <a:rPr lang="en-US" b="0" baseline="0" dirty="0" smtClean="0"/>
              <a:t>the thing that a symbol represents</a:t>
            </a:r>
          </a:p>
          <a:p>
            <a:r>
              <a:rPr lang="en-US" b="1" baseline="0" dirty="0" smtClean="0">
                <a:solidFill>
                  <a:schemeClr val="accent1"/>
                </a:solidFill>
              </a:rPr>
              <a:t>Thought: </a:t>
            </a:r>
            <a:r>
              <a:rPr lang="en-US" b="0" baseline="0" dirty="0" smtClean="0">
                <a:solidFill>
                  <a:schemeClr val="accent1"/>
                </a:solidFill>
              </a:rPr>
              <a:t>mental process of creating an image, sound, concept, or experience triggered by a referent or symbol</a:t>
            </a:r>
            <a:endParaRPr lang="en-US" b="0" dirty="0">
              <a:solidFill>
                <a:schemeClr val="accent1"/>
              </a:solidFill>
            </a:endParaRPr>
          </a:p>
        </p:txBody>
      </p:sp>
      <p:sp>
        <p:nvSpPr>
          <p:cNvPr id="4" name="Slide Number Placeholder 3"/>
          <p:cNvSpPr>
            <a:spLocks noGrp="1"/>
          </p:cNvSpPr>
          <p:nvPr>
            <p:ph type="sldNum" sz="quarter" idx="10"/>
          </p:nvPr>
        </p:nvSpPr>
        <p:spPr/>
        <p:txBody>
          <a:bodyPr/>
          <a:lstStyle/>
          <a:p>
            <a:fld id="{20451F97-D74C-431A-9B76-F06A4761E26E}" type="slidenum">
              <a:rPr lang="en-US" smtClean="0"/>
              <a:pPr/>
              <a:t>3</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Hate speech: </a:t>
            </a:r>
            <a:r>
              <a:rPr lang="en-US" dirty="0" smtClean="0"/>
              <a:t>words or phrases intended to offend</a:t>
            </a:r>
            <a:r>
              <a:rPr lang="en-US" baseline="0" dirty="0" smtClean="0"/>
              <a:t> or show respect for someone’s race, ethnicity, cultural background, gender, or some other aspect of that person’s identity</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16</a:t>
            </a:fld>
            <a:endParaRPr lang="en-US" dirty="0"/>
          </a:p>
        </p:txBody>
      </p:sp>
    </p:spTree>
    <p:extLst>
      <p:ext uri="{BB962C8B-B14F-4D97-AF65-F5344CB8AC3E}">
        <p14:creationId xmlns:p14="http://schemas.microsoft.com/office/powerpoint/2010/main" val="193078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b="1" i="0" dirty="0" smtClean="0"/>
              <a:t>Extended “I” language: </a:t>
            </a:r>
            <a:r>
              <a:rPr lang="en-US" dirty="0" smtClean="0"/>
              <a:t>brief preface to a feedback statement, intended to communicate that you don’t want your listener to take your message in an overly critical way</a:t>
            </a:r>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17</a:t>
            </a:fld>
            <a:endParaRPr lang="en-US" dirty="0"/>
          </a:p>
        </p:txBody>
      </p:sp>
    </p:spTree>
    <p:extLst>
      <p:ext uri="{BB962C8B-B14F-4D97-AF65-F5344CB8AC3E}">
        <p14:creationId xmlns:p14="http://schemas.microsoft.com/office/powerpoint/2010/main" val="2171049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18</a:t>
            </a:fld>
            <a:endParaRPr lang="en-US" dirty="0"/>
          </a:p>
        </p:txBody>
      </p:sp>
    </p:spTree>
    <p:extLst>
      <p:ext uri="{BB962C8B-B14F-4D97-AF65-F5344CB8AC3E}">
        <p14:creationId xmlns:p14="http://schemas.microsoft.com/office/powerpoint/2010/main" val="2171049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19</a:t>
            </a:fld>
            <a:endParaRPr lang="en-US" dirty="0"/>
          </a:p>
        </p:txBody>
      </p:sp>
    </p:spTree>
    <p:extLst>
      <p:ext uri="{BB962C8B-B14F-4D97-AF65-F5344CB8AC3E}">
        <p14:creationId xmlns:p14="http://schemas.microsoft.com/office/powerpoint/2010/main" val="217104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b="1" i="0" dirty="0" smtClean="0">
                <a:solidFill>
                  <a:srgbClr val="6F172C"/>
                </a:solidFill>
              </a:rPr>
              <a:t>Elaborated code: </a:t>
            </a:r>
            <a:r>
              <a:rPr lang="en-US" dirty="0" smtClean="0">
                <a:solidFill>
                  <a:srgbClr val="6F172C"/>
                </a:solidFill>
              </a:rPr>
              <a:t>conversation that uses many words and various ways of describing an idea of concept to communicate its meaning</a:t>
            </a:r>
            <a:endParaRPr lang="en-US" dirty="0" smtClean="0"/>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20</a:t>
            </a:fld>
            <a:endParaRPr lang="en-US" dirty="0"/>
          </a:p>
        </p:txBody>
      </p:sp>
    </p:spTree>
    <p:extLst>
      <p:ext uri="{BB962C8B-B14F-4D97-AF65-F5344CB8AC3E}">
        <p14:creationId xmlns:p14="http://schemas.microsoft.com/office/powerpoint/2010/main" val="2171049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b="1" i="0" dirty="0" smtClean="0">
                <a:solidFill>
                  <a:srgbClr val="6F172C"/>
                </a:solidFill>
              </a:rPr>
              <a:t>Conversation: </a:t>
            </a:r>
            <a:r>
              <a:rPr lang="en-US" dirty="0" smtClean="0">
                <a:solidFill>
                  <a:srgbClr val="6F172C"/>
                </a:solidFill>
              </a:rPr>
              <a:t>the spontaneous, interactive exchange of messages with another person</a:t>
            </a:r>
            <a:endParaRPr lang="en-US" dirty="0" smtClean="0">
              <a:solidFill>
                <a:srgbClr val="002060"/>
              </a:solidFill>
            </a:endParaRPr>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21</a:t>
            </a:fld>
            <a:endParaRPr lang="en-US" dirty="0"/>
          </a:p>
        </p:txBody>
      </p:sp>
    </p:spTree>
    <p:extLst>
      <p:ext uri="{BB962C8B-B14F-4D97-AF65-F5344CB8AC3E}">
        <p14:creationId xmlns:p14="http://schemas.microsoft.com/office/powerpoint/2010/main" val="217104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Apology</a:t>
            </a:r>
            <a:r>
              <a:rPr lang="en-US" dirty="0" smtClean="0"/>
              <a:t>: Explicit admission of an error, along with a request for forgiveness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22</a:t>
            </a:fld>
            <a:endParaRPr lang="en-US" dirty="0"/>
          </a:p>
        </p:txBody>
      </p:sp>
    </p:spTree>
    <p:extLst>
      <p:ext uri="{BB962C8B-B14F-4D97-AF65-F5344CB8AC3E}">
        <p14:creationId xmlns:p14="http://schemas.microsoft.com/office/powerpoint/2010/main" val="15216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spcBef>
                <a:spcPts val="600"/>
              </a:spcBef>
            </a:pPr>
            <a:r>
              <a:rPr lang="en-US" b="1" i="0" dirty="0" smtClean="0"/>
              <a:t>Assertive: </a:t>
            </a:r>
            <a:r>
              <a:rPr lang="en-US" dirty="0" smtClean="0"/>
              <a:t>able to pursue one’s own best interests without denying a partner’s rights</a:t>
            </a:r>
          </a:p>
          <a:p>
            <a:pPr marL="285750" lvl="1" indent="-342900">
              <a:spcBef>
                <a:spcPts val="600"/>
              </a:spcBef>
            </a:pPr>
            <a:r>
              <a:rPr lang="en-US" b="1" i="0" dirty="0" smtClean="0"/>
              <a:t>Aggressive: </a:t>
            </a:r>
            <a:r>
              <a:rPr lang="en-US" dirty="0" smtClean="0"/>
              <a:t>Expressing one’s interests while denying the rights of others by blaming, judging, and evaluating other people</a:t>
            </a:r>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23</a:t>
            </a:fld>
            <a:endParaRPr lang="en-US" dirty="0"/>
          </a:p>
        </p:txBody>
      </p:sp>
    </p:spTree>
    <p:extLst>
      <p:ext uri="{BB962C8B-B14F-4D97-AF65-F5344CB8AC3E}">
        <p14:creationId xmlns:p14="http://schemas.microsoft.com/office/powerpoint/2010/main" val="1084266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Word picture: </a:t>
            </a:r>
            <a:r>
              <a:rPr lang="en-US" sz="1200" b="0" i="0" u="none" strike="noStrike" kern="1200" baseline="0" dirty="0" smtClean="0">
                <a:solidFill>
                  <a:schemeClr val="tx1"/>
                </a:solidFill>
                <a:latin typeface="+mn-lt"/>
                <a:ea typeface="+mn-ea"/>
                <a:cs typeface="+mn-cs"/>
              </a:rPr>
              <a:t>Short statement or story that illustrates or describes an emotion; word pictures often use a simile  (a comparison using the word like or as) to clarify the image.</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24</a:t>
            </a:fld>
            <a:endParaRPr lang="en-US" dirty="0"/>
          </a:p>
        </p:txBody>
      </p:sp>
    </p:spTree>
    <p:extLst>
      <p:ext uri="{BB962C8B-B14F-4D97-AF65-F5344CB8AC3E}">
        <p14:creationId xmlns:p14="http://schemas.microsoft.com/office/powerpoint/2010/main" val="1084266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25</a:t>
            </a:fld>
            <a:endParaRPr lang="en-US" dirty="0"/>
          </a:p>
        </p:txBody>
      </p:sp>
    </p:spTree>
    <p:extLst>
      <p:ext uri="{BB962C8B-B14F-4D97-AF65-F5344CB8AC3E}">
        <p14:creationId xmlns:p14="http://schemas.microsoft.com/office/powerpoint/2010/main" val="1084266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man touching his chin and looking up, with a bubble coming from him that says “Thought.” Two arrows point away from him, one to a box that has a kitten playing with a toy and it says “Referent or Thing: small four-legged animal that meows” and the other arrow says “Word or Symbol: cat.” These two boxes also have a two-way arrow between them. </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4</a:t>
            </a:fld>
            <a:endParaRPr lang="en-US" dirty="0"/>
          </a:p>
        </p:txBody>
      </p:sp>
    </p:spTree>
    <p:extLst>
      <p:ext uri="{BB962C8B-B14F-4D97-AF65-F5344CB8AC3E}">
        <p14:creationId xmlns:p14="http://schemas.microsoft.com/office/powerpoint/2010/main" val="45552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Denotative</a:t>
            </a:r>
            <a:r>
              <a:rPr lang="en-US" b="1" baseline="0" dirty="0" smtClean="0"/>
              <a:t> meaning</a:t>
            </a:r>
            <a:r>
              <a:rPr lang="en-US" baseline="0" dirty="0" smtClean="0"/>
              <a:t>: restrictive of literal definition of a word.</a:t>
            </a:r>
          </a:p>
          <a:p>
            <a:r>
              <a:rPr lang="en-US" b="1" baseline="0" dirty="0" smtClean="0"/>
              <a:t>Connotative meaning</a:t>
            </a:r>
            <a:r>
              <a:rPr lang="en-US" baseline="0" dirty="0" smtClean="0"/>
              <a:t>: personal and subjective association with a word.</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5</a:t>
            </a:fld>
            <a:endParaRPr lang="en-US" dirty="0"/>
          </a:p>
        </p:txBody>
      </p:sp>
    </p:spTree>
    <p:extLst>
      <p:ext uri="{BB962C8B-B14F-4D97-AF65-F5344CB8AC3E}">
        <p14:creationId xmlns:p14="http://schemas.microsoft.com/office/powerpoint/2010/main" val="4362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Onomatopoeia</a:t>
            </a:r>
            <a:r>
              <a:rPr lang="en-US" dirty="0" smtClean="0"/>
              <a:t>: a</a:t>
            </a:r>
            <a:r>
              <a:rPr lang="en-US" baseline="0" dirty="0" smtClean="0"/>
              <a:t> word that imitates a sound associated with what is named; also, the use of such word</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7</a:t>
            </a:fld>
            <a:endParaRPr lang="en-US" dirty="0"/>
          </a:p>
        </p:txBody>
      </p:sp>
    </p:spTree>
    <p:extLst>
      <p:ext uri="{BB962C8B-B14F-4D97-AF65-F5344CB8AC3E}">
        <p14:creationId xmlns:p14="http://schemas.microsoft.com/office/powerpoint/2010/main" val="121474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Linguistic determination</a:t>
            </a:r>
            <a:r>
              <a:rPr lang="en-US" dirty="0" smtClean="0"/>
              <a:t>: the</a:t>
            </a:r>
            <a:r>
              <a:rPr lang="en-US" baseline="0" dirty="0" smtClean="0"/>
              <a:t> theory that describes how use of language determines or influences thoughts and perceptions</a:t>
            </a:r>
          </a:p>
          <a:p>
            <a:r>
              <a:rPr lang="en-US" b="1" baseline="0" dirty="0" smtClean="0"/>
              <a:t>Linguistic relativity</a:t>
            </a:r>
            <a:r>
              <a:rPr lang="en-US" baseline="0" dirty="0" smtClean="0"/>
              <a:t>: the theory that states each language includes some unique features that are not found in other languages</a:t>
            </a:r>
          </a:p>
          <a:p>
            <a:r>
              <a:rPr lang="en-US" b="1" baseline="0" dirty="0" smtClean="0"/>
              <a:t>Sapir-Whorf hypothesis</a:t>
            </a:r>
            <a:r>
              <a:rPr lang="en-US" baseline="0" dirty="0" smtClean="0"/>
              <a:t>: based on the principles of linguistic determination and linguistic relativity, the hypothesis that language shapes our thoughts and culture, and our culture and thoughts affect the language we use to describe our world</a:t>
            </a:r>
          </a:p>
          <a:p>
            <a:r>
              <a:rPr lang="en-US" b="1" baseline="0" dirty="0" smtClean="0"/>
              <a:t>Worldview</a:t>
            </a:r>
            <a:r>
              <a:rPr lang="en-US" baseline="0" dirty="0" smtClean="0"/>
              <a:t>: individual perceptions or perceptions by a culture or group of people about key beliefs and issue such as death, God, and the meaning of life, which influence interaction with others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10</a:t>
            </a:fld>
            <a:endParaRPr lang="en-US" dirty="0"/>
          </a:p>
        </p:txBody>
      </p:sp>
    </p:spTree>
    <p:extLst>
      <p:ext uri="{BB962C8B-B14F-4D97-AF65-F5344CB8AC3E}">
        <p14:creationId xmlns:p14="http://schemas.microsoft.com/office/powerpoint/2010/main" val="304917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spcBef>
                <a:spcPts val="600"/>
              </a:spcBef>
            </a:pPr>
            <a:r>
              <a:rPr lang="en-US" altLang="en-US" b="1" dirty="0" smtClean="0">
                <a:ea typeface="ＭＳ Ｐゴシック" pitchFamily="34" charset="-128"/>
              </a:rPr>
              <a:t>Profanity</a:t>
            </a:r>
            <a:r>
              <a:rPr lang="en-US" altLang="en-US" dirty="0" smtClean="0">
                <a:ea typeface="ＭＳ Ｐゴシック" pitchFamily="34" charset="-128"/>
              </a:rPr>
              <a:t>: words considered obscene, blasphemous, irreverent, rude, or insensitive</a:t>
            </a:r>
          </a:p>
          <a:p>
            <a:pPr marL="285750" lvl="1" indent="-342900">
              <a:spcBef>
                <a:spcPts val="600"/>
              </a:spcBef>
            </a:pPr>
            <a:r>
              <a:rPr lang="en-US" altLang="en-US" b="1" dirty="0" smtClean="0">
                <a:ea typeface="ＭＳ Ｐゴシック" pitchFamily="34" charset="-128"/>
              </a:rPr>
              <a:t>Euphemism</a:t>
            </a:r>
            <a:r>
              <a:rPr lang="en-US" altLang="en-US" dirty="0" smtClean="0">
                <a:ea typeface="ＭＳ Ｐゴシック" pitchFamily="34" charset="-128"/>
              </a:rPr>
              <a:t>: a mild or indirect word that is substituted for one that describes something vulgar, profane, unpleasant, or embarrassing</a:t>
            </a:r>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12</a:t>
            </a:fld>
            <a:endParaRPr lang="en-US" dirty="0"/>
          </a:p>
        </p:txBody>
      </p:sp>
    </p:spTree>
    <p:extLst>
      <p:ext uri="{BB962C8B-B14F-4D97-AF65-F5344CB8AC3E}">
        <p14:creationId xmlns:p14="http://schemas.microsoft.com/office/powerpoint/2010/main" val="275104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chemeClr val="tx2">
                    <a:lumMod val="60000"/>
                    <a:lumOff val="40000"/>
                  </a:schemeClr>
                </a:solidFill>
              </a:rPr>
              <a:t>Bypassing: </a:t>
            </a:r>
            <a:r>
              <a:rPr lang="en-US" dirty="0" smtClean="0">
                <a:solidFill>
                  <a:schemeClr val="tx2">
                    <a:lumMod val="60000"/>
                    <a:lumOff val="40000"/>
                  </a:schemeClr>
                </a:solidFill>
              </a:rPr>
              <a:t>confusion caused by the fact that the same word can mean different things to different people</a:t>
            </a:r>
          </a:p>
          <a:p>
            <a:r>
              <a:rPr lang="en-US" b="1" dirty="0" smtClean="0"/>
              <a:t>Malapropism</a:t>
            </a:r>
            <a:r>
              <a:rPr lang="en-US" dirty="0" smtClean="0"/>
              <a:t>: confusion of one word</a:t>
            </a:r>
            <a:r>
              <a:rPr lang="en-US" baseline="0" dirty="0" smtClean="0"/>
              <a:t> or phrase for another that sounds similar to it</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13</a:t>
            </a:fld>
            <a:endParaRPr lang="en-US" dirty="0"/>
          </a:p>
        </p:txBody>
      </p:sp>
    </p:spTree>
    <p:extLst>
      <p:ext uri="{BB962C8B-B14F-4D97-AF65-F5344CB8AC3E}">
        <p14:creationId xmlns:p14="http://schemas.microsoft.com/office/powerpoint/2010/main" val="2171049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spcBef>
                <a:spcPts val="600"/>
              </a:spcBef>
            </a:pPr>
            <a:r>
              <a:rPr lang="en-US" b="1" i="0" dirty="0" smtClean="0">
                <a:ea typeface="ＭＳ Ｐゴシック" pitchFamily="34" charset="-128"/>
              </a:rPr>
              <a:t>Restricted code</a:t>
            </a:r>
            <a:r>
              <a:rPr lang="en-US" i="1" dirty="0" smtClean="0">
                <a:ea typeface="ＭＳ Ｐゴシック" pitchFamily="34" charset="-128"/>
              </a:rPr>
              <a:t>: </a:t>
            </a:r>
            <a:r>
              <a:rPr lang="en-US" dirty="0" smtClean="0">
                <a:ea typeface="ＭＳ Ｐゴシック" pitchFamily="34" charset="-128"/>
              </a:rPr>
              <a:t>set of words that have particular meaning to a person, group, or culture</a:t>
            </a:r>
          </a:p>
          <a:p>
            <a:pPr marL="285750" lvl="1" indent="-342900">
              <a:spcBef>
                <a:spcPts val="600"/>
              </a:spcBef>
            </a:pPr>
            <a:r>
              <a:rPr lang="en-US" b="1" dirty="0" smtClean="0">
                <a:ea typeface="ＭＳ Ｐゴシック" pitchFamily="34" charset="-128"/>
              </a:rPr>
              <a:t>Jargon</a:t>
            </a:r>
            <a:r>
              <a:rPr lang="en-US" dirty="0" smtClean="0">
                <a:ea typeface="ＭＳ Ｐゴシック" pitchFamily="34" charset="-128"/>
              </a:rPr>
              <a:t>: another name for restricted code; specialized terms or abbreviations whose meanings are known only to members of a specific group</a:t>
            </a:r>
          </a:p>
          <a:p>
            <a:pPr marL="285750" lvl="1" indent="-342900">
              <a:spcBef>
                <a:spcPts val="600"/>
              </a:spcBef>
            </a:pPr>
            <a:r>
              <a:rPr lang="en-US" b="1" dirty="0" smtClean="0">
                <a:ea typeface="ＭＳ Ｐゴシック" pitchFamily="34" charset="-128"/>
              </a:rPr>
              <a:t>Allness: </a:t>
            </a:r>
            <a:r>
              <a:rPr lang="en-US" dirty="0" smtClean="0">
                <a:ea typeface="ＭＳ Ｐゴシック" pitchFamily="34" charset="-128"/>
              </a:rPr>
              <a:t>tendency to use language to make unqualified,</a:t>
            </a:r>
            <a:r>
              <a:rPr lang="en-US" baseline="0" dirty="0" smtClean="0">
                <a:ea typeface="ＭＳ Ｐゴシック" pitchFamily="34" charset="-128"/>
              </a:rPr>
              <a:t> often untrue generalizations</a:t>
            </a:r>
          </a:p>
          <a:p>
            <a:pPr marL="285750" lvl="1" indent="-342900">
              <a:spcBef>
                <a:spcPts val="600"/>
              </a:spcBef>
            </a:pPr>
            <a:r>
              <a:rPr lang="en-US" b="1" baseline="0" dirty="0" smtClean="0">
                <a:ea typeface="ＭＳ Ｐゴシック" pitchFamily="34" charset="-128"/>
              </a:rPr>
              <a:t>Indexing: </a:t>
            </a:r>
            <a:r>
              <a:rPr lang="en-US" baseline="0" dirty="0" smtClean="0">
                <a:ea typeface="ＭＳ Ｐゴシック" pitchFamily="34" charset="-128"/>
              </a:rPr>
              <a:t>avoiding generalizations by using statements that separate one situation, person, or example from another</a:t>
            </a:r>
            <a:endParaRPr lang="en-US" dirty="0" smtClean="0"/>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14</a:t>
            </a:fld>
            <a:endParaRPr lang="en-US" dirty="0"/>
          </a:p>
        </p:txBody>
      </p:sp>
    </p:spTree>
    <p:extLst>
      <p:ext uri="{BB962C8B-B14F-4D97-AF65-F5344CB8AC3E}">
        <p14:creationId xmlns:p14="http://schemas.microsoft.com/office/powerpoint/2010/main" val="217104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b="1" i="0" dirty="0" smtClean="0">
                <a:ea typeface="ＭＳ Ｐゴシック" pitchFamily="34" charset="-128"/>
              </a:rPr>
              <a:t>Static evaluation</a:t>
            </a:r>
            <a:r>
              <a:rPr lang="en-US" dirty="0" smtClean="0">
                <a:ea typeface="ＭＳ Ｐゴシック" pitchFamily="34" charset="-128"/>
              </a:rPr>
              <a:t>: a pronouncement that does not take the possibility of change in to consideration</a:t>
            </a:r>
          </a:p>
          <a:p>
            <a:pPr marL="0" marR="0" lvl="3" indent="0" algn="l" defTabSz="914400" rtl="0" eaLnBrk="1" fontAlgn="auto" latinLnBrk="0" hangingPunct="1">
              <a:lnSpc>
                <a:spcPct val="100000"/>
              </a:lnSpc>
              <a:spcBef>
                <a:spcPts val="0"/>
              </a:spcBef>
              <a:spcAft>
                <a:spcPts val="0"/>
              </a:spcAft>
              <a:buClrTx/>
              <a:buSzTx/>
              <a:buFontTx/>
              <a:buNone/>
              <a:tabLst/>
              <a:defRPr/>
            </a:pPr>
            <a:r>
              <a:rPr lang="en-US" b="1" i="0" dirty="0" smtClean="0">
                <a:ea typeface="ＭＳ Ｐゴシック" pitchFamily="34" charset="-128"/>
              </a:rPr>
              <a:t>Polarization</a:t>
            </a:r>
            <a:r>
              <a:rPr lang="en-US" dirty="0" smtClean="0">
                <a:ea typeface="ＭＳ Ｐゴシック" pitchFamily="34" charset="-128"/>
              </a:rPr>
              <a:t>: description and evaluation of what you observe in terms of extremes such as good or bad, old or new, beautiful or ugly</a:t>
            </a:r>
          </a:p>
          <a:p>
            <a:pPr marL="0" marR="0" lvl="3" indent="0" algn="l" defTabSz="914400" rtl="0" eaLnBrk="1" fontAlgn="auto" latinLnBrk="0" hangingPunct="1">
              <a:lnSpc>
                <a:spcPct val="100000"/>
              </a:lnSpc>
              <a:spcBef>
                <a:spcPts val="0"/>
              </a:spcBef>
              <a:spcAft>
                <a:spcPts val="0"/>
              </a:spcAft>
              <a:buClrTx/>
              <a:buSzTx/>
              <a:buFontTx/>
              <a:buNone/>
              <a:tabLst/>
              <a:defRPr/>
            </a:pPr>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15</a:t>
            </a:fld>
            <a:endParaRPr lang="en-US" dirty="0"/>
          </a:p>
        </p:txBody>
      </p:sp>
    </p:spTree>
    <p:extLst>
      <p:ext uri="{BB962C8B-B14F-4D97-AF65-F5344CB8AC3E}">
        <p14:creationId xmlns:p14="http://schemas.microsoft.com/office/powerpoint/2010/main" val="21710499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4"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 y="1600200"/>
            <a:ext cx="3645309" cy="4520183"/>
          </a:xfrm>
          <a:prstGeom prst="rect">
            <a:avLst/>
          </a:prstGeom>
          <a:ln>
            <a:solidFill>
              <a:schemeClr val="tx1"/>
            </a:solidFill>
          </a:ln>
        </p:spPr>
      </p:pic>
    </p:spTree>
    <p:extLst>
      <p:ext uri="{BB962C8B-B14F-4D97-AF65-F5344CB8AC3E}">
        <p14:creationId xmlns:p14="http://schemas.microsoft.com/office/powerpoint/2010/main" val="380605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5509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2/19/18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4140190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2/19/18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267804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2/19/18</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571841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2/19/18</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299067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2/19/18</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3758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2/19/18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64310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2/19/18</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29421055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2.emf"/><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bwMode="white">
          <a:xfrm>
            <a:off x="0" y="0"/>
            <a:ext cx="914400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p:nvGrpSpPr>
        <p:grpSpPr>
          <a:xfrm>
            <a:off x="0" y="6400800"/>
            <a:ext cx="9137650" cy="457200"/>
            <a:chOff x="0" y="6511925"/>
            <a:chExt cx="9137650" cy="430213"/>
          </a:xfrm>
          <a:solidFill>
            <a:schemeClr val="accent2">
              <a:lumMod val="75000"/>
            </a:schemeClr>
          </a:solidFill>
        </p:grpSpPr>
        <p:pic>
          <p:nvPicPr>
            <p:cNvPr id="8" name="Always Learning Logo" descr="Pearson: Always Learnin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0" y="6511926"/>
              <a:ext cx="1660525" cy="43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earso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Copyright" descr="Copyright 2015, 2012, 2009"/>
            <p:cNvSpPr txBox="1">
              <a:spLocks noChangeArrowheads="1"/>
            </p:cNvSpPr>
            <p:nvPr/>
          </p:nvSpPr>
          <p:spPr bwMode="auto">
            <a:xfrm>
              <a:off x="1600200" y="6511926"/>
              <a:ext cx="6130132"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Copyright © 2017, 2014, 2011</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
        <p:nvSpPr>
          <p:cNvPr id="13" name="Title 10" descr="Interpersonal Communication"/>
          <p:cNvSpPr txBox="1">
            <a:spLocks/>
          </p:cNvSpPr>
          <p:nvPr/>
        </p:nvSpPr>
        <p:spPr>
          <a:xfrm>
            <a:off x="457200" y="215372"/>
            <a:ext cx="8229600" cy="601058"/>
          </a:xfrm>
          <a:prstGeom prst="rect">
            <a:avLst/>
          </a:prstGeom>
        </p:spPr>
        <p:txBody>
          <a:bodyPr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Arial" panose="020B0604020202020204" pitchFamily="34" charset="0"/>
                <a:cs typeface="Arial" panose="020B0604020202020204" pitchFamily="34" charset="0"/>
              </a:rPr>
              <a:t>Interpersonal Communication</a:t>
            </a:r>
            <a:endParaRPr lang="en-US" dirty="0">
              <a:solidFill>
                <a:schemeClr val="bg1"/>
              </a:solidFill>
              <a:latin typeface="Arial" panose="020B0604020202020204" pitchFamily="34" charset="0"/>
              <a:cs typeface="Arial" panose="020B0604020202020204" pitchFamily="34" charset="0"/>
            </a:endParaRPr>
          </a:p>
        </p:txBody>
      </p:sp>
      <p:sp>
        <p:nvSpPr>
          <p:cNvPr id="14" name="Text Placeholder 6" descr="Eighth Edition"/>
          <p:cNvSpPr txBox="1">
            <a:spLocks/>
          </p:cNvSpPr>
          <p:nvPr/>
        </p:nvSpPr>
        <p:spPr>
          <a:xfrm>
            <a:off x="457200" y="816430"/>
            <a:ext cx="8229600" cy="478970"/>
          </a:xfrm>
          <a:prstGeom prst="rect">
            <a:avLst/>
          </a:prstGeom>
        </p:spPr>
        <p:txBody>
          <a:bodyPr>
            <a:noAutofit/>
          </a:bodyPr>
          <a:lstStyle>
            <a:lvl1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1pPr>
            <a:lvl2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3pPr>
            <a:lvl4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4pPr>
            <a:lvl5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5pPr>
            <a:lvl6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6pPr>
            <a:lvl7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7pPr>
            <a:lvl8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8pPr>
            <a:lvl9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9pPr>
          </a:lstStyle>
          <a:p>
            <a:r>
              <a:rPr lang="en-US" dirty="0" smtClean="0">
                <a:latin typeface="Arial" panose="020B0604020202020204" pitchFamily="34" charset="0"/>
                <a:cs typeface="Arial" panose="020B0604020202020204" pitchFamily="34" charset="0"/>
              </a:rPr>
              <a:t>Eighth Edition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177032"/>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white">
          <a:xfrm>
            <a:off x="0" y="0"/>
            <a:ext cx="914400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p:nvGrpSpPr>
        <p:grpSpPr>
          <a:xfrm>
            <a:off x="0" y="6400800"/>
            <a:ext cx="9144000" cy="457200"/>
            <a:chOff x="0" y="6511925"/>
            <a:chExt cx="9137650" cy="430213"/>
          </a:xfrm>
          <a:solidFill>
            <a:schemeClr val="accent2">
              <a:lumMod val="75000"/>
            </a:schemeClr>
          </a:solidFill>
        </p:grpSpPr>
        <p:pic>
          <p:nvPicPr>
            <p:cNvPr id="8" name="Pearso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Copyright" descr="Copyright 2015, 2012, 2009"/>
            <p:cNvSpPr txBox="1">
              <a:spLocks noChangeArrowheads="1"/>
            </p:cNvSpPr>
            <p:nvPr/>
          </p:nvSpPr>
          <p:spPr bwMode="auto">
            <a:xfrm>
              <a:off x="0" y="6511926"/>
              <a:ext cx="7696200"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l">
                <a:defRPr/>
              </a:pP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Copyright © 2017, 2014, 2011</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Tree>
    <p:extLst>
      <p:ext uri="{BB962C8B-B14F-4D97-AF65-F5344CB8AC3E}">
        <p14:creationId xmlns:p14="http://schemas.microsoft.com/office/powerpoint/2010/main" val="3622156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4"/>
          </p:nvPr>
        </p:nvSpPr>
        <p:spPr>
          <a:xfrm>
            <a:off x="5181600" y="2667000"/>
            <a:ext cx="3429000" cy="1600199"/>
          </a:xfrm>
        </p:spPr>
        <p:txBody>
          <a:bodyPr/>
          <a:lstStyle/>
          <a:p>
            <a:pPr algn="ctr">
              <a:spcBef>
                <a:spcPts val="600"/>
              </a:spcBef>
            </a:pPr>
            <a:r>
              <a:rPr lang="en-US" sz="2800" b="1" dirty="0" smtClean="0">
                <a:solidFill>
                  <a:schemeClr val="tx1"/>
                </a:solidFill>
                <a:latin typeface="Arial" panose="020B0604020202020204" pitchFamily="34" charset="0"/>
                <a:cs typeface="Arial" panose="020B0604020202020204" pitchFamily="34" charset="0"/>
              </a:rPr>
              <a:t>Chapter 6 </a:t>
            </a:r>
          </a:p>
          <a:p>
            <a:pPr algn="ctr">
              <a:spcBef>
                <a:spcPts val="600"/>
              </a:spcBef>
            </a:pPr>
            <a:r>
              <a:rPr lang="en-US" sz="2800" dirty="0" smtClean="0">
                <a:latin typeface="Arial" panose="020B0604020202020204" pitchFamily="34" charset="0"/>
                <a:cs typeface="Arial" panose="020B0604020202020204" pitchFamily="34" charset="0"/>
              </a:rPr>
              <a:t>Verbal Communication Skills</a:t>
            </a:r>
            <a:endParaRPr lang="en-US" sz="2800" dirty="0">
              <a:solidFill>
                <a:schemeClr val="tx1"/>
              </a:solidFill>
              <a:latin typeface="Arial" panose="020B0604020202020204" pitchFamily="34" charset="0"/>
              <a:cs typeface="Arial" panose="020B0604020202020204" pitchFamily="34" charset="0"/>
            </a:endParaRPr>
          </a:p>
        </p:txBody>
      </p:sp>
      <p:sp>
        <p:nvSpPr>
          <p:cNvPr id="2" name="TextBox 1"/>
          <p:cNvSpPr txBox="1"/>
          <p:nvPr/>
        </p:nvSpPr>
        <p:spPr>
          <a:xfrm>
            <a:off x="5029200" y="4419600"/>
            <a:ext cx="3810000" cy="1569660"/>
          </a:xfrm>
          <a:prstGeom prst="rect">
            <a:avLst/>
          </a:prstGeom>
          <a:noFill/>
        </p:spPr>
        <p:txBody>
          <a:bodyPr wrap="square" rtlCol="0">
            <a:spAutoFit/>
          </a:bodyPr>
          <a:lstStyle/>
          <a:p>
            <a:pPr lvl="0" fontAlgn="base">
              <a:spcBef>
                <a:spcPct val="0"/>
              </a:spcBef>
              <a:spcAft>
                <a:spcPct val="0"/>
              </a:spcAft>
              <a:defRPr/>
            </a:pPr>
            <a:r>
              <a:rPr lang="en-US" altLang="en-US" sz="12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This multimedia product and its contents are protected under copyright law. The following are prohibited by law: </a:t>
            </a:r>
          </a:p>
          <a:p>
            <a:pPr marL="107950" lvl="0" indent="-107950" fontAlgn="base">
              <a:spcBef>
                <a:spcPct val="0"/>
              </a:spcBef>
              <a:spcAft>
                <a:spcPct val="0"/>
              </a:spcAft>
              <a:buFontTx/>
              <a:buChar char="•"/>
              <a:defRPr/>
            </a:pPr>
            <a:r>
              <a:rPr lang="en-US" altLang="en-US" sz="12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any public performance or display, including transmission of any image over a network; </a:t>
            </a:r>
          </a:p>
          <a:p>
            <a:pPr marL="107950" lvl="0" indent="-107950" fontAlgn="base">
              <a:spcBef>
                <a:spcPct val="0"/>
              </a:spcBef>
              <a:spcAft>
                <a:spcPct val="0"/>
              </a:spcAft>
              <a:buFontTx/>
              <a:buChar char="•"/>
              <a:defRPr/>
            </a:pPr>
            <a:r>
              <a:rPr lang="en-US" altLang="en-US" sz="12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preparation of any derivative work, including the extraction, in whole or in part, of any images;</a:t>
            </a:r>
          </a:p>
          <a:p>
            <a:pPr marL="107950" lvl="0" indent="-107950" fontAlgn="base">
              <a:spcBef>
                <a:spcPct val="0"/>
              </a:spcBef>
              <a:spcAft>
                <a:spcPct val="0"/>
              </a:spcAft>
              <a:buFontTx/>
              <a:buChar char="•"/>
              <a:defRPr/>
            </a:pPr>
            <a:r>
              <a:rPr lang="en-US" altLang="en-US" sz="12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any rental, lease, or lending of the program. </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618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249" y="0"/>
            <a:ext cx="8229600" cy="1143000"/>
          </a:xfrm>
        </p:spPr>
        <p:txBody>
          <a:bodyPr>
            <a:normAutofit/>
          </a:bodyPr>
          <a:lstStyle/>
          <a:p>
            <a:pPr algn="l"/>
            <a:r>
              <a:rPr lang="en-US" sz="3600" dirty="0"/>
              <a:t>The Power of Words </a:t>
            </a:r>
            <a:r>
              <a:rPr lang="en-US" sz="2400" dirty="0" smtClean="0"/>
              <a:t>(3 of 5)</a:t>
            </a:r>
            <a:endParaRPr lang="en-US" sz="2400" dirty="0"/>
          </a:p>
        </p:txBody>
      </p:sp>
      <p:sp>
        <p:nvSpPr>
          <p:cNvPr id="3" name="Content Placeholder 2"/>
          <p:cNvSpPr>
            <a:spLocks noGrp="1"/>
          </p:cNvSpPr>
          <p:nvPr>
            <p:ph idx="1"/>
          </p:nvPr>
        </p:nvSpPr>
        <p:spPr>
          <a:xfrm>
            <a:off x="228599" y="1524000"/>
            <a:ext cx="8713755" cy="4525963"/>
          </a:xfrm>
        </p:spPr>
        <p:txBody>
          <a:bodyPr>
            <a:noAutofit/>
          </a:bodyPr>
          <a:lstStyle/>
          <a:p>
            <a:pPr marL="342900" lvl="1" indent="-342900">
              <a:spcBef>
                <a:spcPts val="600"/>
              </a:spcBef>
            </a:pPr>
            <a:r>
              <a:rPr lang="en-US" altLang="en-US" dirty="0">
                <a:solidFill>
                  <a:srgbClr val="6F172C"/>
                </a:solidFill>
                <a:ea typeface="ＭＳ Ｐゴシック" pitchFamily="34" charset="-128"/>
              </a:rPr>
              <a:t>Words Influence Actions</a:t>
            </a:r>
            <a:endParaRPr lang="en-US" altLang="en-US" dirty="0"/>
          </a:p>
          <a:p>
            <a:pPr marL="742950" lvl="2" indent="-342900">
              <a:spcBef>
                <a:spcPts val="600"/>
              </a:spcBef>
            </a:pPr>
            <a:r>
              <a:rPr lang="en-US" altLang="en-US" dirty="0" smtClean="0">
                <a:solidFill>
                  <a:schemeClr val="accent1"/>
                </a:solidFill>
                <a:ea typeface="ＭＳ Ｐゴシック" pitchFamily="34" charset="-128"/>
              </a:rPr>
              <a:t>Thoughts affect behavior.</a:t>
            </a:r>
          </a:p>
          <a:p>
            <a:pPr marL="342900" lvl="1" indent="-342900">
              <a:spcBef>
                <a:spcPts val="600"/>
              </a:spcBef>
            </a:pPr>
            <a:r>
              <a:rPr lang="en-US" altLang="en-US" dirty="0" smtClean="0">
                <a:solidFill>
                  <a:srgbClr val="6F172C"/>
                </a:solidFill>
                <a:ea typeface="ＭＳ Ｐゴシック" pitchFamily="34" charset="-128"/>
              </a:rPr>
              <a:t>Words </a:t>
            </a:r>
            <a:r>
              <a:rPr lang="en-US" altLang="en-US" dirty="0">
                <a:solidFill>
                  <a:srgbClr val="6F172C"/>
                </a:solidFill>
                <a:ea typeface="ＭＳ Ｐゴシック" pitchFamily="34" charset="-128"/>
              </a:rPr>
              <a:t>Affect and Reflect Culture</a:t>
            </a:r>
          </a:p>
          <a:p>
            <a:pPr marL="742950" lvl="2" indent="-342900">
              <a:spcBef>
                <a:spcPts val="600"/>
              </a:spcBef>
            </a:pPr>
            <a:r>
              <a:rPr lang="en-US" altLang="en-US" i="1" dirty="0">
                <a:solidFill>
                  <a:schemeClr val="accent1"/>
                </a:solidFill>
                <a:ea typeface="ＭＳ Ｐゴシック" pitchFamily="34" charset="-128"/>
              </a:rPr>
              <a:t>Linguistic determination</a:t>
            </a:r>
          </a:p>
          <a:p>
            <a:pPr marL="742950" lvl="2" indent="-342900">
              <a:spcBef>
                <a:spcPts val="600"/>
              </a:spcBef>
            </a:pPr>
            <a:r>
              <a:rPr lang="en-US" altLang="en-US" i="1" dirty="0">
                <a:solidFill>
                  <a:schemeClr val="accent1"/>
                </a:solidFill>
                <a:ea typeface="ＭＳ Ｐゴシック" pitchFamily="34" charset="-128"/>
              </a:rPr>
              <a:t>Linguistic relativity</a:t>
            </a:r>
          </a:p>
          <a:p>
            <a:pPr marL="742950" lvl="2" indent="-342900">
              <a:spcBef>
                <a:spcPts val="600"/>
              </a:spcBef>
            </a:pPr>
            <a:r>
              <a:rPr lang="en-US" altLang="en-US" i="1" dirty="0">
                <a:solidFill>
                  <a:schemeClr val="accent1"/>
                </a:solidFill>
                <a:ea typeface="ＭＳ Ｐゴシック" pitchFamily="34" charset="-128"/>
              </a:rPr>
              <a:t>Sapir-Whorf hypothesis</a:t>
            </a:r>
          </a:p>
          <a:p>
            <a:pPr marL="742950" lvl="2" indent="-342900">
              <a:spcBef>
                <a:spcPts val="600"/>
              </a:spcBef>
            </a:pPr>
            <a:r>
              <a:rPr lang="en-US" altLang="en-US" i="1" dirty="0" smtClean="0">
                <a:solidFill>
                  <a:schemeClr val="accent1"/>
                </a:solidFill>
                <a:ea typeface="ＭＳ Ｐゴシック" pitchFamily="34" charset="-128"/>
              </a:rPr>
              <a:t>Worldview</a:t>
            </a:r>
            <a:endParaRPr lang="en-US" altLang="en-US" i="1" dirty="0">
              <a:solidFill>
                <a:schemeClr val="accent1"/>
              </a:solidFill>
              <a:ea typeface="ＭＳ Ｐゴシック" pitchFamily="34" charset="-128"/>
            </a:endParaRPr>
          </a:p>
          <a:p>
            <a:pPr marL="400050" lvl="2" indent="0" algn="r">
              <a:lnSpc>
                <a:spcPct val="120000"/>
              </a:lnSpc>
              <a:spcBef>
                <a:spcPts val="600"/>
              </a:spcBef>
              <a:buNone/>
            </a:pPr>
            <a:endParaRPr lang="en-US" altLang="en-US" sz="1700" i="1" dirty="0" smtClean="0">
              <a:solidFill>
                <a:srgbClr val="002060"/>
              </a:solidFill>
              <a:ea typeface="ＭＳ Ｐゴシック" pitchFamily="34" charset="-128"/>
            </a:endParaRPr>
          </a:p>
          <a:p>
            <a:pPr marL="0" lvl="2" indent="0">
              <a:spcBef>
                <a:spcPts val="0"/>
              </a:spcBef>
              <a:buNone/>
            </a:pPr>
            <a:r>
              <a:rPr lang="en-US" altLang="en-US" sz="2000" i="1" dirty="0" smtClean="0">
                <a:solidFill>
                  <a:srgbClr val="002060"/>
                </a:solidFill>
                <a:ea typeface="ＭＳ Ｐゴシック" pitchFamily="34" charset="-128"/>
              </a:rPr>
              <a:t>Surfers have created their own special </a:t>
            </a:r>
          </a:p>
          <a:p>
            <a:pPr marL="0" lvl="2" indent="0">
              <a:spcBef>
                <a:spcPts val="0"/>
              </a:spcBef>
              <a:buNone/>
            </a:pPr>
            <a:r>
              <a:rPr lang="en-US" altLang="en-US" sz="2000" i="1" dirty="0" smtClean="0">
                <a:solidFill>
                  <a:srgbClr val="002060"/>
                </a:solidFill>
                <a:ea typeface="ＭＳ Ｐゴシック" pitchFamily="34" charset="-128"/>
              </a:rPr>
              <a:t>language as part of the culture they share.</a:t>
            </a:r>
            <a:endParaRPr lang="en-US" sz="2000" dirty="0"/>
          </a:p>
        </p:txBody>
      </p:sp>
      <p:pic>
        <p:nvPicPr>
          <p:cNvPr id="4" name="Picture 2" descr="A photo of four men in wet suits with surfboards sitting on the beach.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9130" y="3429000"/>
            <a:ext cx="3723224"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2685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600" dirty="0"/>
              <a:t>The Power </a:t>
            </a:r>
            <a:r>
              <a:rPr lang="en-US" sz="3600" dirty="0" smtClean="0"/>
              <a:t>of Words </a:t>
            </a:r>
            <a:r>
              <a:rPr lang="en-US" sz="2400" dirty="0" smtClean="0"/>
              <a:t>(4 of 5)</a:t>
            </a:r>
            <a:endParaRPr lang="en-US" sz="1400" dirty="0"/>
          </a:p>
        </p:txBody>
      </p:sp>
      <p:sp>
        <p:nvSpPr>
          <p:cNvPr id="3" name="Content Placeholder 2"/>
          <p:cNvSpPr>
            <a:spLocks noGrp="1"/>
          </p:cNvSpPr>
          <p:nvPr>
            <p:ph idx="1"/>
          </p:nvPr>
        </p:nvSpPr>
        <p:spPr>
          <a:xfrm>
            <a:off x="685800" y="1600200"/>
            <a:ext cx="8229600" cy="5257800"/>
          </a:xfrm>
        </p:spPr>
        <p:txBody>
          <a:bodyPr>
            <a:normAutofit/>
          </a:bodyPr>
          <a:lstStyle/>
          <a:p>
            <a:pPr marL="342900" lvl="1" indent="-342900">
              <a:spcBef>
                <a:spcPts val="600"/>
              </a:spcBef>
            </a:pPr>
            <a:r>
              <a:rPr lang="en-US" altLang="en-US" dirty="0">
                <a:solidFill>
                  <a:srgbClr val="6F172C"/>
                </a:solidFill>
                <a:ea typeface="ＭＳ Ｐゴシック" pitchFamily="34" charset="-128"/>
              </a:rPr>
              <a:t>Words </a:t>
            </a:r>
            <a:r>
              <a:rPr lang="en-US" altLang="en-US" dirty="0" smtClean="0">
                <a:solidFill>
                  <a:srgbClr val="6F172C"/>
                </a:solidFill>
                <a:ea typeface="ＭＳ Ｐゴシック" pitchFamily="34" charset="-128"/>
              </a:rPr>
              <a:t>Make and Break Relationships</a:t>
            </a:r>
            <a:endParaRPr lang="en-US" altLang="en-US" dirty="0" smtClean="0"/>
          </a:p>
          <a:p>
            <a:pPr marL="742950" lvl="2" indent="-342900">
              <a:spcBef>
                <a:spcPts val="600"/>
              </a:spcBef>
            </a:pPr>
            <a:r>
              <a:rPr lang="en-US" altLang="en-US" dirty="0" smtClean="0">
                <a:ea typeface="ＭＳ Ｐゴシック" pitchFamily="34" charset="-128"/>
              </a:rPr>
              <a:t>What you say and how you say it, verbally or nonverbally have a strong impact on </a:t>
            </a:r>
            <a:r>
              <a:rPr lang="en-US" altLang="en-US" dirty="0" smtClean="0">
                <a:solidFill>
                  <a:schemeClr val="accent1"/>
                </a:solidFill>
                <a:ea typeface="ＭＳ Ｐゴシック" pitchFamily="34" charset="-128"/>
              </a:rPr>
              <a:t>how you relate to others.</a:t>
            </a:r>
          </a:p>
          <a:p>
            <a:pPr marL="342900" lvl="1" indent="-342900">
              <a:spcBef>
                <a:spcPts val="600"/>
              </a:spcBef>
            </a:pPr>
            <a:r>
              <a:rPr lang="en-US" altLang="en-US" dirty="0" smtClean="0">
                <a:solidFill>
                  <a:srgbClr val="6F172C"/>
                </a:solidFill>
                <a:ea typeface="ＭＳ Ｐゴシック" pitchFamily="34" charset="-128"/>
              </a:rPr>
              <a:t>Clues to Our Relationships Are Found in Our Word Choice</a:t>
            </a:r>
          </a:p>
          <a:p>
            <a:pPr marL="742950" lvl="2" indent="-342900">
              <a:spcBef>
                <a:spcPts val="600"/>
              </a:spcBef>
            </a:pPr>
            <a:r>
              <a:rPr lang="en-US" altLang="en-US" dirty="0" smtClean="0">
                <a:ea typeface="ＭＳ Ｐゴシック" pitchFamily="34" charset="-128"/>
              </a:rPr>
              <a:t>Research has found that certain words, or backchannel talk, indicate a more intimate  relationship.</a:t>
            </a:r>
          </a:p>
          <a:p>
            <a:pPr marL="742950" lvl="2" indent="-342900">
              <a:spcBef>
                <a:spcPts val="600"/>
              </a:spcBef>
            </a:pPr>
            <a:r>
              <a:rPr lang="en-US" altLang="en-US" dirty="0" smtClean="0">
                <a:ea typeface="ＭＳ Ｐゴシック" pitchFamily="34" charset="-128"/>
              </a:rPr>
              <a:t>Words influence relationships when we express our emotions and feelings during our conversations.</a:t>
            </a:r>
            <a:endParaRPr lang="en-US" altLang="en-US" dirty="0">
              <a:ea typeface="ＭＳ Ｐゴシック" pitchFamily="34" charset="-128"/>
            </a:endParaRPr>
          </a:p>
        </p:txBody>
      </p:sp>
    </p:spTree>
    <p:extLst>
      <p:ext uri="{BB962C8B-B14F-4D97-AF65-F5344CB8AC3E}">
        <p14:creationId xmlns:p14="http://schemas.microsoft.com/office/powerpoint/2010/main" val="840828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600" dirty="0"/>
              <a:t>The Power </a:t>
            </a:r>
            <a:r>
              <a:rPr lang="en-US" sz="3600" dirty="0" smtClean="0"/>
              <a:t>of Words </a:t>
            </a:r>
            <a:r>
              <a:rPr lang="en-US" sz="2400" dirty="0" smtClean="0"/>
              <a:t>(5 of 5)</a:t>
            </a:r>
            <a:endParaRPr lang="en-US" sz="1400" dirty="0"/>
          </a:p>
        </p:txBody>
      </p:sp>
      <p:sp>
        <p:nvSpPr>
          <p:cNvPr id="3" name="Content Placeholder 2"/>
          <p:cNvSpPr>
            <a:spLocks noGrp="1"/>
          </p:cNvSpPr>
          <p:nvPr>
            <p:ph idx="1"/>
          </p:nvPr>
        </p:nvSpPr>
        <p:spPr>
          <a:xfrm>
            <a:off x="228600" y="1287462"/>
            <a:ext cx="8763000" cy="5570538"/>
          </a:xfrm>
        </p:spPr>
        <p:txBody>
          <a:bodyPr>
            <a:normAutofit/>
          </a:bodyPr>
          <a:lstStyle/>
          <a:p>
            <a:pPr marL="342900" lvl="1" indent="-342900">
              <a:spcBef>
                <a:spcPts val="600"/>
              </a:spcBef>
            </a:pPr>
            <a:r>
              <a:rPr lang="en-US" altLang="en-US" dirty="0" smtClean="0">
                <a:solidFill>
                  <a:srgbClr val="6F172C"/>
                </a:solidFill>
                <a:ea typeface="ＭＳ Ｐゴシック" pitchFamily="34" charset="-128"/>
              </a:rPr>
              <a:t>Clues to Our Relationships Are Found in </a:t>
            </a:r>
            <a:r>
              <a:rPr lang="en-US" altLang="en-US" dirty="0" smtClean="0">
                <a:solidFill>
                  <a:schemeClr val="accent1"/>
                </a:solidFill>
                <a:ea typeface="ＭＳ Ｐゴシック" pitchFamily="34" charset="-128"/>
              </a:rPr>
              <a:t>What We Don’t Say</a:t>
            </a:r>
          </a:p>
          <a:p>
            <a:pPr marL="742950" lvl="2" indent="-342900">
              <a:spcBef>
                <a:spcPts val="600"/>
              </a:spcBef>
            </a:pPr>
            <a:r>
              <a:rPr lang="en-US" altLang="en-US" i="1" dirty="0" smtClean="0">
                <a:ea typeface="ＭＳ Ｐゴシック" pitchFamily="34" charset="-128"/>
              </a:rPr>
              <a:t>Profanity </a:t>
            </a:r>
            <a:r>
              <a:rPr lang="en-US" altLang="en-US" dirty="0" smtClean="0">
                <a:ea typeface="ＭＳ Ｐゴシック" pitchFamily="34" charset="-128"/>
              </a:rPr>
              <a:t>has an impact on our relationship with others.</a:t>
            </a:r>
            <a:endParaRPr lang="en-US" altLang="en-US" i="1" dirty="0" smtClean="0">
              <a:ea typeface="ＭＳ Ｐゴシック" pitchFamily="34" charset="-128"/>
            </a:endParaRPr>
          </a:p>
          <a:p>
            <a:pPr marL="742950" lvl="2" indent="-342900">
              <a:spcBef>
                <a:spcPts val="600"/>
              </a:spcBef>
            </a:pPr>
            <a:r>
              <a:rPr lang="en-US" altLang="en-US" i="1" dirty="0" smtClean="0">
                <a:ea typeface="ＭＳ Ｐゴシック" pitchFamily="34" charset="-128"/>
              </a:rPr>
              <a:t>Euphemisms </a:t>
            </a:r>
            <a:r>
              <a:rPr lang="en-US" altLang="en-US" dirty="0" smtClean="0">
                <a:ea typeface="ＭＳ Ｐゴシック" pitchFamily="34" charset="-128"/>
              </a:rPr>
              <a:t>can also soften the impact of an event, but are less direct.</a:t>
            </a:r>
          </a:p>
          <a:p>
            <a:pPr marL="342900" lvl="1" indent="-342900">
              <a:spcBef>
                <a:spcPts val="600"/>
              </a:spcBef>
            </a:pPr>
            <a:r>
              <a:rPr lang="en-US" altLang="en-US" dirty="0" smtClean="0">
                <a:solidFill>
                  <a:srgbClr val="6F172C"/>
                </a:solidFill>
                <a:ea typeface="ＭＳ Ｐゴシック" pitchFamily="34" charset="-128"/>
              </a:rPr>
              <a:t>Clues to Our Relationships Are Found in Our </a:t>
            </a:r>
            <a:r>
              <a:rPr lang="en-US" altLang="en-US" dirty="0" smtClean="0">
                <a:solidFill>
                  <a:schemeClr val="accent1"/>
                </a:solidFill>
                <a:ea typeface="ＭＳ Ｐゴシック" pitchFamily="34" charset="-128"/>
              </a:rPr>
              <a:t>Tweets, Texts, and Posts</a:t>
            </a:r>
          </a:p>
          <a:p>
            <a:pPr marL="742950" lvl="2" indent="-342900">
              <a:spcBef>
                <a:spcPts val="600"/>
              </a:spcBef>
            </a:pPr>
            <a:r>
              <a:rPr lang="en-US" altLang="en-US" dirty="0" smtClean="0">
                <a:ea typeface="ＭＳ Ｐゴシック" pitchFamily="34" charset="-128"/>
              </a:rPr>
              <a:t>The words we use or others use about us online provide information about us in ways we may not be consciously aware.</a:t>
            </a:r>
            <a:endParaRPr lang="en-US" altLang="en-US" dirty="0">
              <a:ea typeface="ＭＳ Ｐゴシック" pitchFamily="34" charset="-128"/>
            </a:endParaRPr>
          </a:p>
        </p:txBody>
      </p:sp>
    </p:spTree>
    <p:extLst>
      <p:ext uri="{BB962C8B-B14F-4D97-AF65-F5344CB8AC3E}">
        <p14:creationId xmlns:p14="http://schemas.microsoft.com/office/powerpoint/2010/main" val="2109652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a:ln>
            <a:solidFill>
              <a:schemeClr val="accent1"/>
            </a:solidFill>
          </a:ln>
        </p:spPr>
        <p:txBody>
          <a:bodyPr>
            <a:normAutofit/>
          </a:bodyPr>
          <a:lstStyle/>
          <a:p>
            <a:pPr algn="l"/>
            <a:r>
              <a:rPr lang="en-US" sz="3200" dirty="0" smtClean="0"/>
              <a:t>How to Manage </a:t>
            </a:r>
            <a:r>
              <a:rPr lang="en-US" sz="3200" dirty="0" smtClean="0">
                <a:solidFill>
                  <a:schemeClr val="tx2">
                    <a:lumMod val="60000"/>
                    <a:lumOff val="40000"/>
                  </a:schemeClr>
                </a:solidFill>
              </a:rPr>
              <a:t>Misunderstandings </a:t>
            </a:r>
            <a:r>
              <a:rPr lang="en-US" sz="2400" dirty="0" smtClean="0"/>
              <a:t>(1 of 4)</a:t>
            </a:r>
            <a:br>
              <a:rPr lang="en-US" sz="2400" dirty="0" smtClean="0"/>
            </a:br>
            <a:r>
              <a:rPr lang="en-US" sz="1400" dirty="0" smtClean="0"/>
              <a:t>6.3 Identify and describe word barriers that lead to misunderstandings.</a:t>
            </a:r>
            <a:endParaRPr lang="en-US" sz="1400" dirty="0"/>
          </a:p>
        </p:txBody>
      </p:sp>
      <p:sp>
        <p:nvSpPr>
          <p:cNvPr id="3" name="Content Placeholder 2"/>
          <p:cNvSpPr>
            <a:spLocks noGrp="1"/>
          </p:cNvSpPr>
          <p:nvPr>
            <p:ph idx="1"/>
          </p:nvPr>
        </p:nvSpPr>
        <p:spPr>
          <a:xfrm>
            <a:off x="609600" y="1524000"/>
            <a:ext cx="8153400" cy="4740775"/>
          </a:xfrm>
        </p:spPr>
        <p:txBody>
          <a:bodyPr>
            <a:normAutofit/>
          </a:bodyPr>
          <a:lstStyle/>
          <a:p>
            <a:pPr marL="342900" lvl="1" indent="-342900">
              <a:spcBef>
                <a:spcPts val="600"/>
              </a:spcBef>
            </a:pPr>
            <a:r>
              <a:rPr lang="en-US" dirty="0" smtClean="0">
                <a:solidFill>
                  <a:srgbClr val="6F172C"/>
                </a:solidFill>
                <a:ea typeface="ＭＳ Ｐゴシック" pitchFamily="34" charset="-128"/>
              </a:rPr>
              <a:t>Be Aware of Missed Meaning</a:t>
            </a:r>
          </a:p>
          <a:p>
            <a:pPr marL="742950" lvl="2" indent="-342900">
              <a:spcBef>
                <a:spcPts val="600"/>
              </a:spcBef>
            </a:pPr>
            <a:r>
              <a:rPr lang="en-US" i="1" dirty="0" smtClean="0">
                <a:solidFill>
                  <a:schemeClr val="tx2">
                    <a:lumMod val="60000"/>
                    <a:lumOff val="40000"/>
                  </a:schemeClr>
                </a:solidFill>
                <a:ea typeface="ＭＳ Ｐゴシック" pitchFamily="34" charset="-128"/>
              </a:rPr>
              <a:t>Bypassing</a:t>
            </a:r>
            <a:r>
              <a:rPr lang="en-US" i="1" dirty="0" smtClean="0">
                <a:ea typeface="ＭＳ Ｐゴシック" pitchFamily="34" charset="-128"/>
              </a:rPr>
              <a:t> </a:t>
            </a:r>
            <a:r>
              <a:rPr lang="en-US" dirty="0" smtClean="0">
                <a:ea typeface="ＭＳ Ｐゴシック" pitchFamily="34" charset="-128"/>
              </a:rPr>
              <a:t>causes language to be misunderstood</a:t>
            </a:r>
            <a:r>
              <a:rPr lang="en-US" dirty="0" smtClean="0">
                <a:ea typeface="ＭＳ Ｐゴシック" pitchFamily="34" charset="-128"/>
              </a:rPr>
              <a:t>. (see below)</a:t>
            </a:r>
            <a:endParaRPr lang="en-US" i="1" dirty="0" smtClean="0">
              <a:ea typeface="ＭＳ Ｐゴシック" pitchFamily="34" charset="-128"/>
            </a:endParaRPr>
          </a:p>
          <a:p>
            <a:pPr marL="342900" lvl="1" indent="-342900">
              <a:spcBef>
                <a:spcPts val="600"/>
              </a:spcBef>
            </a:pPr>
            <a:r>
              <a:rPr lang="en-US" dirty="0" smtClean="0">
                <a:solidFill>
                  <a:srgbClr val="6F172C"/>
                </a:solidFill>
                <a:ea typeface="ＭＳ Ｐゴシック" pitchFamily="34" charset="-128"/>
              </a:rPr>
              <a:t>Be Clear</a:t>
            </a:r>
          </a:p>
          <a:p>
            <a:pPr marL="742950" lvl="2" indent="-342900">
              <a:spcBef>
                <a:spcPts val="600"/>
              </a:spcBef>
            </a:pPr>
            <a:r>
              <a:rPr lang="en-US" i="1" dirty="0" smtClean="0">
                <a:ea typeface="ＭＳ Ｐゴシック" pitchFamily="34" charset="-128"/>
              </a:rPr>
              <a:t>Malapropisms</a:t>
            </a:r>
          </a:p>
          <a:p>
            <a:pPr marL="742950" lvl="2" indent="-342900">
              <a:spcBef>
                <a:spcPts val="600"/>
              </a:spcBef>
            </a:pPr>
            <a:r>
              <a:rPr lang="en-US" dirty="0" smtClean="0">
                <a:solidFill>
                  <a:schemeClr val="tx2">
                    <a:lumMod val="60000"/>
                    <a:lumOff val="40000"/>
                  </a:schemeClr>
                </a:solidFill>
                <a:ea typeface="ＭＳ Ｐゴシック" pitchFamily="34" charset="-128"/>
              </a:rPr>
              <a:t>Using words out of context, using inappropriate grammar, or putting words in the wrong order </a:t>
            </a:r>
            <a:r>
              <a:rPr lang="en-US" dirty="0" smtClean="0">
                <a:ea typeface="ＭＳ Ｐゴシック" pitchFamily="34" charset="-128"/>
              </a:rPr>
              <a:t>affects meaning.</a:t>
            </a:r>
            <a:endParaRPr lang="en-US" dirty="0"/>
          </a:p>
        </p:txBody>
      </p:sp>
    </p:spTree>
    <p:extLst>
      <p:ext uri="{BB962C8B-B14F-4D97-AF65-F5344CB8AC3E}">
        <p14:creationId xmlns:p14="http://schemas.microsoft.com/office/powerpoint/2010/main" val="9787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200" dirty="0" smtClean="0"/>
              <a:t>How to Manage Misunderstandings </a:t>
            </a:r>
            <a:r>
              <a:rPr lang="en-US" sz="2400" dirty="0" smtClean="0"/>
              <a:t>(2 of 4)</a:t>
            </a:r>
            <a:endParaRPr lang="en-US" sz="1400" dirty="0"/>
          </a:p>
        </p:txBody>
      </p:sp>
      <p:sp>
        <p:nvSpPr>
          <p:cNvPr id="3" name="Content Placeholder 2"/>
          <p:cNvSpPr>
            <a:spLocks noGrp="1"/>
          </p:cNvSpPr>
          <p:nvPr>
            <p:ph idx="1"/>
          </p:nvPr>
        </p:nvSpPr>
        <p:spPr>
          <a:xfrm>
            <a:off x="838200" y="1676400"/>
            <a:ext cx="7696200" cy="4740775"/>
          </a:xfrm>
        </p:spPr>
        <p:txBody>
          <a:bodyPr>
            <a:normAutofit/>
          </a:bodyPr>
          <a:lstStyle/>
          <a:p>
            <a:pPr marL="342900" lvl="1" indent="-342900">
              <a:spcBef>
                <a:spcPts val="600"/>
              </a:spcBef>
            </a:pPr>
            <a:r>
              <a:rPr lang="en-US" dirty="0" smtClean="0">
                <a:solidFill>
                  <a:srgbClr val="6F172C"/>
                </a:solidFill>
                <a:ea typeface="ＭＳ Ｐゴシック" pitchFamily="34" charset="-128"/>
              </a:rPr>
              <a:t>Be Specific</a:t>
            </a:r>
          </a:p>
          <a:p>
            <a:pPr marL="742950" lvl="2" indent="-342900">
              <a:spcBef>
                <a:spcPts val="600"/>
              </a:spcBef>
            </a:pPr>
            <a:r>
              <a:rPr lang="en-US" dirty="0" smtClean="0">
                <a:ea typeface="ＭＳ Ｐゴシック" pitchFamily="34" charset="-128"/>
              </a:rPr>
              <a:t>Language should be specific and concrete; </a:t>
            </a:r>
            <a:r>
              <a:rPr lang="en-US" dirty="0" smtClean="0">
                <a:solidFill>
                  <a:schemeClr val="tx2">
                    <a:lumMod val="60000"/>
                    <a:lumOff val="40000"/>
                  </a:schemeClr>
                </a:solidFill>
                <a:ea typeface="ＭＳ Ｐゴシック" pitchFamily="34" charset="-128"/>
              </a:rPr>
              <a:t>vague language can cause confusion and frustration.</a:t>
            </a:r>
          </a:p>
          <a:p>
            <a:pPr marL="1200150" lvl="3" indent="-342900">
              <a:spcBef>
                <a:spcPts val="600"/>
              </a:spcBef>
            </a:pPr>
            <a:r>
              <a:rPr lang="en-US" i="1" dirty="0" smtClean="0">
                <a:solidFill>
                  <a:schemeClr val="tx2">
                    <a:lumMod val="60000"/>
                    <a:lumOff val="40000"/>
                  </a:schemeClr>
                </a:solidFill>
                <a:ea typeface="ＭＳ Ｐゴシック" pitchFamily="34" charset="-128"/>
              </a:rPr>
              <a:t>Restricted </a:t>
            </a:r>
            <a:r>
              <a:rPr lang="en-US" i="1" dirty="0" smtClean="0">
                <a:solidFill>
                  <a:schemeClr val="tx2">
                    <a:lumMod val="60000"/>
                    <a:lumOff val="40000"/>
                  </a:schemeClr>
                </a:solidFill>
                <a:ea typeface="ＭＳ Ｐゴシック" pitchFamily="34" charset="-128"/>
              </a:rPr>
              <a:t>code (see below)</a:t>
            </a:r>
            <a:endParaRPr lang="en-US" i="1" dirty="0" smtClean="0">
              <a:solidFill>
                <a:schemeClr val="tx2">
                  <a:lumMod val="60000"/>
                  <a:lumOff val="40000"/>
                </a:schemeClr>
              </a:solidFill>
              <a:ea typeface="ＭＳ Ｐゴシック" pitchFamily="34" charset="-128"/>
            </a:endParaRPr>
          </a:p>
          <a:p>
            <a:pPr marL="1200150" lvl="3" indent="-342900">
              <a:spcBef>
                <a:spcPts val="600"/>
              </a:spcBef>
            </a:pPr>
            <a:r>
              <a:rPr lang="en-US" i="1" dirty="0" smtClean="0">
                <a:solidFill>
                  <a:schemeClr val="tx2">
                    <a:lumMod val="60000"/>
                    <a:lumOff val="40000"/>
                  </a:schemeClr>
                </a:solidFill>
                <a:ea typeface="ＭＳ Ｐゴシック" pitchFamily="34" charset="-128"/>
              </a:rPr>
              <a:t>Jargon</a:t>
            </a:r>
          </a:p>
          <a:p>
            <a:pPr marL="1200150" lvl="3" indent="-342900">
              <a:spcBef>
                <a:spcPts val="600"/>
              </a:spcBef>
            </a:pPr>
            <a:r>
              <a:rPr lang="en-US" i="1" dirty="0" smtClean="0">
                <a:solidFill>
                  <a:schemeClr val="tx2">
                    <a:lumMod val="60000"/>
                    <a:lumOff val="40000"/>
                  </a:schemeClr>
                </a:solidFill>
                <a:ea typeface="ＭＳ Ｐゴシック" pitchFamily="34" charset="-128"/>
              </a:rPr>
              <a:t>Allness</a:t>
            </a:r>
          </a:p>
          <a:p>
            <a:pPr marL="1200150" lvl="3" indent="-342900">
              <a:spcBef>
                <a:spcPts val="600"/>
              </a:spcBef>
            </a:pPr>
            <a:r>
              <a:rPr lang="en-US" i="1" dirty="0" smtClean="0">
                <a:solidFill>
                  <a:schemeClr val="tx2">
                    <a:lumMod val="60000"/>
                    <a:lumOff val="40000"/>
                  </a:schemeClr>
                </a:solidFill>
                <a:ea typeface="ＭＳ Ｐゴシック" pitchFamily="34" charset="-128"/>
              </a:rPr>
              <a:t>Indexing</a:t>
            </a:r>
            <a:endParaRPr lang="en-US" dirty="0">
              <a:solidFill>
                <a:schemeClr val="tx2">
                  <a:lumMod val="60000"/>
                  <a:lumOff val="40000"/>
                </a:schemeClr>
              </a:solidFill>
            </a:endParaRPr>
          </a:p>
        </p:txBody>
      </p:sp>
    </p:spTree>
    <p:extLst>
      <p:ext uri="{BB962C8B-B14F-4D97-AF65-F5344CB8AC3E}">
        <p14:creationId xmlns:p14="http://schemas.microsoft.com/office/powerpoint/2010/main" val="3776233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200" dirty="0" smtClean="0"/>
              <a:t>How to Manage Misunderstandings </a:t>
            </a:r>
            <a:r>
              <a:rPr lang="en-US" sz="2400" dirty="0" smtClean="0"/>
              <a:t>(3 of 4)</a:t>
            </a:r>
            <a:endParaRPr lang="en-US" sz="1400" dirty="0"/>
          </a:p>
        </p:txBody>
      </p:sp>
      <p:sp>
        <p:nvSpPr>
          <p:cNvPr id="3" name="Content Placeholder 2"/>
          <p:cNvSpPr>
            <a:spLocks noGrp="1"/>
          </p:cNvSpPr>
          <p:nvPr>
            <p:ph idx="1"/>
          </p:nvPr>
        </p:nvSpPr>
        <p:spPr>
          <a:xfrm>
            <a:off x="685800" y="1600200"/>
            <a:ext cx="7696200" cy="4740775"/>
          </a:xfrm>
        </p:spPr>
        <p:txBody>
          <a:bodyPr>
            <a:normAutofit/>
          </a:bodyPr>
          <a:lstStyle/>
          <a:p>
            <a:pPr marL="342900" lvl="1" indent="-342900">
              <a:spcBef>
                <a:spcPts val="600"/>
              </a:spcBef>
            </a:pPr>
            <a:r>
              <a:rPr lang="en-US" dirty="0" smtClean="0">
                <a:solidFill>
                  <a:srgbClr val="6F172C"/>
                </a:solidFill>
                <a:ea typeface="ＭＳ Ｐゴシック" pitchFamily="34" charset="-128"/>
              </a:rPr>
              <a:t>Be Aware of Changes in Meaning</a:t>
            </a:r>
          </a:p>
          <a:p>
            <a:pPr marL="742950" lvl="2" indent="-342900">
              <a:spcBef>
                <a:spcPts val="600"/>
              </a:spcBef>
            </a:pPr>
            <a:r>
              <a:rPr lang="en-US" dirty="0" smtClean="0">
                <a:ea typeface="ＭＳ Ｐゴシック" pitchFamily="34" charset="-128"/>
              </a:rPr>
              <a:t>Word </a:t>
            </a:r>
            <a:r>
              <a:rPr lang="en-US" dirty="0" smtClean="0">
                <a:solidFill>
                  <a:schemeClr val="tx2">
                    <a:lumMod val="60000"/>
                    <a:lumOff val="40000"/>
                  </a:schemeClr>
                </a:solidFill>
                <a:ea typeface="ＭＳ Ｐゴシック" pitchFamily="34" charset="-128"/>
              </a:rPr>
              <a:t>meanings change over time. </a:t>
            </a:r>
          </a:p>
          <a:p>
            <a:pPr marL="742950" lvl="2" indent="-342900">
              <a:spcBef>
                <a:spcPts val="600"/>
              </a:spcBef>
            </a:pPr>
            <a:r>
              <a:rPr lang="en-US" dirty="0" smtClean="0">
                <a:ea typeface="ＭＳ Ｐゴシック" pitchFamily="34" charset="-128"/>
              </a:rPr>
              <a:t>Avoid </a:t>
            </a:r>
            <a:r>
              <a:rPr lang="en-US" i="1" dirty="0" smtClean="0">
                <a:ea typeface="ＭＳ Ｐゴシック" pitchFamily="34" charset="-128"/>
              </a:rPr>
              <a:t>static evaluation</a:t>
            </a:r>
            <a:r>
              <a:rPr lang="en-US" dirty="0" smtClean="0">
                <a:ea typeface="ＭＳ Ｐゴシック" pitchFamily="34" charset="-128"/>
              </a:rPr>
              <a:t>.</a:t>
            </a:r>
          </a:p>
          <a:p>
            <a:pPr marL="342900" lvl="1" indent="-342900">
              <a:spcBef>
                <a:spcPts val="600"/>
              </a:spcBef>
            </a:pPr>
            <a:r>
              <a:rPr lang="en-US" dirty="0" smtClean="0">
                <a:solidFill>
                  <a:srgbClr val="6F172C"/>
                </a:solidFill>
                <a:ea typeface="ＭＳ Ｐゴシック" pitchFamily="34" charset="-128"/>
              </a:rPr>
              <a:t>Be Aware of Polarizing Either-or Extremes</a:t>
            </a:r>
          </a:p>
          <a:p>
            <a:pPr marL="742950" lvl="2" indent="-342900">
              <a:spcBef>
                <a:spcPts val="600"/>
              </a:spcBef>
            </a:pPr>
            <a:r>
              <a:rPr lang="en-US" dirty="0" smtClean="0">
                <a:ea typeface="ＭＳ Ｐゴシック" pitchFamily="34" charset="-128"/>
              </a:rPr>
              <a:t>Avoid</a:t>
            </a:r>
            <a:r>
              <a:rPr lang="en-US" i="1" dirty="0" smtClean="0">
                <a:ea typeface="ＭＳ Ｐゴシック" pitchFamily="34" charset="-128"/>
              </a:rPr>
              <a:t> </a:t>
            </a:r>
            <a:r>
              <a:rPr lang="en-US" i="1" dirty="0" smtClean="0">
                <a:solidFill>
                  <a:schemeClr val="tx2">
                    <a:lumMod val="60000"/>
                    <a:lumOff val="40000"/>
                  </a:schemeClr>
                </a:solidFill>
                <a:ea typeface="ＭＳ Ｐゴシック" pitchFamily="34" charset="-128"/>
              </a:rPr>
              <a:t>polarization</a:t>
            </a:r>
            <a:r>
              <a:rPr lang="en-US" dirty="0" smtClean="0">
                <a:solidFill>
                  <a:schemeClr val="tx2">
                    <a:lumMod val="60000"/>
                    <a:lumOff val="40000"/>
                  </a:schemeClr>
                </a:solidFill>
                <a:ea typeface="ＭＳ Ｐゴシック" pitchFamily="34" charset="-128"/>
              </a:rPr>
              <a:t>; the world is not black and white.</a:t>
            </a:r>
          </a:p>
        </p:txBody>
      </p:sp>
    </p:spTree>
    <p:extLst>
      <p:ext uri="{BB962C8B-B14F-4D97-AF65-F5344CB8AC3E}">
        <p14:creationId xmlns:p14="http://schemas.microsoft.com/office/powerpoint/2010/main" val="2737608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050"/>
            <a:ext cx="8458200" cy="1143000"/>
          </a:xfrm>
        </p:spPr>
        <p:txBody>
          <a:bodyPr>
            <a:normAutofit/>
          </a:bodyPr>
          <a:lstStyle/>
          <a:p>
            <a:pPr algn="l"/>
            <a:r>
              <a:rPr lang="en-US" sz="3200" dirty="0" smtClean="0"/>
              <a:t>How to Manage Misunderstandings </a:t>
            </a:r>
            <a:r>
              <a:rPr lang="en-US" sz="2400" dirty="0" smtClean="0"/>
              <a:t>(4 of 4)</a:t>
            </a:r>
            <a:endParaRPr lang="en-US" sz="2400" dirty="0"/>
          </a:p>
        </p:txBody>
      </p:sp>
      <p:sp>
        <p:nvSpPr>
          <p:cNvPr id="3" name="Content Placeholder 2"/>
          <p:cNvSpPr>
            <a:spLocks noGrp="1"/>
          </p:cNvSpPr>
          <p:nvPr>
            <p:ph idx="1"/>
          </p:nvPr>
        </p:nvSpPr>
        <p:spPr>
          <a:xfrm>
            <a:off x="76200" y="1447800"/>
            <a:ext cx="8610600" cy="4525963"/>
          </a:xfrm>
        </p:spPr>
        <p:txBody>
          <a:bodyPr>
            <a:noAutofit/>
          </a:bodyPr>
          <a:lstStyle/>
          <a:p>
            <a:pPr marL="342900" lvl="1" indent="-342900">
              <a:spcBef>
                <a:spcPts val="600"/>
              </a:spcBef>
            </a:pPr>
            <a:r>
              <a:rPr lang="en-US" dirty="0">
                <a:solidFill>
                  <a:srgbClr val="6F172C"/>
                </a:solidFill>
                <a:ea typeface="ＭＳ Ｐゴシック" pitchFamily="34" charset="-128"/>
              </a:rPr>
              <a:t>Be Unbiased</a:t>
            </a:r>
            <a:endParaRPr lang="en-US" dirty="0">
              <a:ea typeface="ＭＳ Ｐゴシック" pitchFamily="34" charset="-128"/>
            </a:endParaRPr>
          </a:p>
          <a:p>
            <a:pPr marL="742950" lvl="2" indent="-342900">
              <a:spcBef>
                <a:spcPts val="600"/>
              </a:spcBef>
            </a:pPr>
            <a:r>
              <a:rPr lang="en-US" i="1" dirty="0">
                <a:ea typeface="ＭＳ Ｐゴシック" pitchFamily="34" charset="-128"/>
              </a:rPr>
              <a:t>Hate </a:t>
            </a:r>
            <a:r>
              <a:rPr lang="en-US" i="1" dirty="0" smtClean="0">
                <a:ea typeface="ＭＳ Ｐゴシック" pitchFamily="34" charset="-128"/>
              </a:rPr>
              <a:t>speech</a:t>
            </a:r>
          </a:p>
          <a:p>
            <a:pPr marL="1200150" lvl="3" indent="-342900">
              <a:spcBef>
                <a:spcPts val="600"/>
              </a:spcBef>
            </a:pPr>
            <a:r>
              <a:rPr lang="en-US" dirty="0" smtClean="0">
                <a:solidFill>
                  <a:schemeClr val="tx2">
                    <a:lumMod val="60000"/>
                    <a:lumOff val="40000"/>
                  </a:schemeClr>
                </a:solidFill>
                <a:ea typeface="ＭＳ Ｐゴシック" pitchFamily="34" charset="-128"/>
              </a:rPr>
              <a:t>Avoid </a:t>
            </a:r>
            <a:r>
              <a:rPr lang="en-US" dirty="0">
                <a:solidFill>
                  <a:schemeClr val="tx2">
                    <a:lumMod val="60000"/>
                    <a:lumOff val="40000"/>
                  </a:schemeClr>
                </a:solidFill>
                <a:ea typeface="ＭＳ Ｐゴシック" pitchFamily="34" charset="-128"/>
              </a:rPr>
              <a:t>sexist </a:t>
            </a:r>
            <a:r>
              <a:rPr lang="en-US" dirty="0" smtClean="0">
                <a:solidFill>
                  <a:schemeClr val="tx2">
                    <a:lumMod val="60000"/>
                    <a:lumOff val="40000"/>
                  </a:schemeClr>
                </a:solidFill>
                <a:ea typeface="ＭＳ Ｐゴシック" pitchFamily="34" charset="-128"/>
              </a:rPr>
              <a:t>language.</a:t>
            </a:r>
            <a:endParaRPr lang="en-US" dirty="0">
              <a:solidFill>
                <a:schemeClr val="tx2">
                  <a:lumMod val="60000"/>
                  <a:lumOff val="40000"/>
                </a:schemeClr>
              </a:solidFill>
              <a:ea typeface="ＭＳ Ｐゴシック" pitchFamily="34" charset="-128"/>
            </a:endParaRPr>
          </a:p>
          <a:p>
            <a:pPr marL="1200150" lvl="3" indent="-342900">
              <a:spcBef>
                <a:spcPts val="600"/>
              </a:spcBef>
            </a:pPr>
            <a:r>
              <a:rPr lang="en-US" dirty="0">
                <a:solidFill>
                  <a:schemeClr val="tx2">
                    <a:lumMod val="60000"/>
                    <a:lumOff val="40000"/>
                  </a:schemeClr>
                </a:solidFill>
                <a:ea typeface="ＭＳ Ｐゴシック" pitchFamily="34" charset="-128"/>
              </a:rPr>
              <a:t>Avoid ethnically or racially biased </a:t>
            </a:r>
            <a:r>
              <a:rPr lang="en-US" dirty="0" smtClean="0">
                <a:solidFill>
                  <a:schemeClr val="tx2">
                    <a:lumMod val="60000"/>
                    <a:lumOff val="40000"/>
                  </a:schemeClr>
                </a:solidFill>
                <a:ea typeface="ＭＳ Ｐゴシック" pitchFamily="34" charset="-128"/>
              </a:rPr>
              <a:t>language.</a:t>
            </a:r>
            <a:endParaRPr lang="en-US" dirty="0">
              <a:solidFill>
                <a:schemeClr val="tx2">
                  <a:lumMod val="60000"/>
                  <a:lumOff val="40000"/>
                </a:schemeClr>
              </a:solidFill>
              <a:ea typeface="ＭＳ Ｐゴシック" pitchFamily="34" charset="-128"/>
            </a:endParaRPr>
          </a:p>
          <a:p>
            <a:pPr marL="1200150" lvl="3" indent="-342900">
              <a:spcBef>
                <a:spcPts val="600"/>
              </a:spcBef>
            </a:pPr>
            <a:r>
              <a:rPr lang="en-US" dirty="0">
                <a:solidFill>
                  <a:schemeClr val="tx2">
                    <a:lumMod val="60000"/>
                    <a:lumOff val="40000"/>
                  </a:schemeClr>
                </a:solidFill>
                <a:ea typeface="ＭＳ Ｐゴシック" pitchFamily="34" charset="-128"/>
              </a:rPr>
              <a:t>Avoid demeaning </a:t>
            </a:r>
            <a:r>
              <a:rPr lang="en-US" dirty="0" smtClean="0">
                <a:solidFill>
                  <a:schemeClr val="tx2">
                    <a:lumMod val="60000"/>
                    <a:lumOff val="40000"/>
                  </a:schemeClr>
                </a:solidFill>
                <a:ea typeface="ＭＳ Ｐゴシック" pitchFamily="34" charset="-128"/>
              </a:rPr>
              <a:t>language</a:t>
            </a:r>
            <a:r>
              <a:rPr lang="en-US" dirty="0" smtClean="0">
                <a:ea typeface="ＭＳ Ｐゴシック" pitchFamily="34" charset="-128"/>
              </a:rPr>
              <a:t>.</a:t>
            </a:r>
          </a:p>
          <a:p>
            <a:pPr marL="1200150" lvl="3" indent="-342900">
              <a:spcBef>
                <a:spcPts val="600"/>
              </a:spcBef>
            </a:pPr>
            <a:endParaRPr lang="en-US" dirty="0">
              <a:ea typeface="ＭＳ Ｐゴシック" pitchFamily="34" charset="-128"/>
            </a:endParaRPr>
          </a:p>
          <a:p>
            <a:pPr marL="1200150" lvl="3" indent="-342900">
              <a:spcBef>
                <a:spcPts val="600"/>
              </a:spcBef>
            </a:pPr>
            <a:endParaRPr lang="en-US" dirty="0" smtClean="0">
              <a:ea typeface="ＭＳ Ｐゴシック" pitchFamily="34" charset="-128"/>
            </a:endParaRPr>
          </a:p>
          <a:p>
            <a:pPr marL="1200150" lvl="3" indent="-342900">
              <a:spcBef>
                <a:spcPts val="600"/>
              </a:spcBef>
            </a:pPr>
            <a:endParaRPr lang="en-US" dirty="0">
              <a:ea typeface="ＭＳ Ｐゴシック" pitchFamily="34" charset="-128"/>
            </a:endParaRPr>
          </a:p>
          <a:p>
            <a:pPr marL="174625" lvl="3" indent="0">
              <a:spcBef>
                <a:spcPts val="0"/>
              </a:spcBef>
              <a:buNone/>
            </a:pPr>
            <a:r>
              <a:rPr lang="en-US" dirty="0">
                <a:solidFill>
                  <a:srgbClr val="002060"/>
                </a:solidFill>
              </a:rPr>
              <a:t>The term </a:t>
            </a:r>
            <a:r>
              <a:rPr lang="en-US" i="1" dirty="0">
                <a:solidFill>
                  <a:srgbClr val="002060"/>
                </a:solidFill>
              </a:rPr>
              <a:t>policeman </a:t>
            </a:r>
            <a:r>
              <a:rPr lang="en-US" dirty="0">
                <a:solidFill>
                  <a:srgbClr val="002060"/>
                </a:solidFill>
              </a:rPr>
              <a:t>fails to accurately </a:t>
            </a:r>
            <a:endParaRPr lang="en-US" dirty="0" smtClean="0">
              <a:solidFill>
                <a:srgbClr val="002060"/>
              </a:solidFill>
            </a:endParaRPr>
          </a:p>
          <a:p>
            <a:pPr marL="174625" lvl="3" indent="0">
              <a:spcBef>
                <a:spcPts val="0"/>
              </a:spcBef>
              <a:buNone/>
            </a:pPr>
            <a:r>
              <a:rPr lang="en-US" dirty="0" smtClean="0">
                <a:solidFill>
                  <a:srgbClr val="002060"/>
                </a:solidFill>
              </a:rPr>
              <a:t>describe </a:t>
            </a:r>
            <a:r>
              <a:rPr lang="en-US" dirty="0">
                <a:solidFill>
                  <a:srgbClr val="002060"/>
                </a:solidFill>
              </a:rPr>
              <a:t>the person shown here. A </a:t>
            </a:r>
            <a:endParaRPr lang="en-US" dirty="0" smtClean="0">
              <a:solidFill>
                <a:srgbClr val="002060"/>
              </a:solidFill>
            </a:endParaRPr>
          </a:p>
          <a:p>
            <a:pPr marL="174625" lvl="3" indent="0">
              <a:spcBef>
                <a:spcPts val="0"/>
              </a:spcBef>
              <a:buNone/>
            </a:pPr>
            <a:r>
              <a:rPr lang="en-US" dirty="0" smtClean="0">
                <a:solidFill>
                  <a:srgbClr val="002060"/>
                </a:solidFill>
              </a:rPr>
              <a:t>more </a:t>
            </a:r>
            <a:r>
              <a:rPr lang="en-US" dirty="0">
                <a:solidFill>
                  <a:srgbClr val="002060"/>
                </a:solidFill>
              </a:rPr>
              <a:t>inclusive term would be </a:t>
            </a:r>
            <a:r>
              <a:rPr lang="en-US" i="1" dirty="0">
                <a:solidFill>
                  <a:srgbClr val="002060"/>
                </a:solidFill>
              </a:rPr>
              <a:t>police officer</a:t>
            </a:r>
            <a:r>
              <a:rPr lang="en-US" i="1" dirty="0" smtClean="0">
                <a:solidFill>
                  <a:srgbClr val="002060"/>
                </a:solidFill>
              </a:rPr>
              <a:t>.</a:t>
            </a:r>
            <a:endParaRPr lang="en-US" dirty="0" smtClean="0">
              <a:ea typeface="ＭＳ Ｐゴシック" pitchFamily="34" charset="-128"/>
            </a:endParaRPr>
          </a:p>
        </p:txBody>
      </p:sp>
      <p:pic>
        <p:nvPicPr>
          <p:cNvPr id="5" name="Picture 2" descr="A photo of an African American female police officer smil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3279371"/>
            <a:ext cx="3669683" cy="2980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6256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200" dirty="0" smtClean="0"/>
              <a:t>How to Use Words of Support and Comfort </a:t>
            </a:r>
            <a:r>
              <a:rPr lang="en-US" sz="2400" dirty="0" smtClean="0"/>
              <a:t>(1 of 4)</a:t>
            </a:r>
            <a:br>
              <a:rPr lang="en-US" sz="2400" dirty="0" smtClean="0"/>
            </a:br>
            <a:r>
              <a:rPr lang="en-US" sz="1400" dirty="0" smtClean="0"/>
              <a:t>6.4 Use words to provide support and comfort, and to avoid defensiveness.</a:t>
            </a:r>
            <a:endParaRPr lang="en-US" sz="1400" dirty="0"/>
          </a:p>
        </p:txBody>
      </p:sp>
      <p:sp>
        <p:nvSpPr>
          <p:cNvPr id="3" name="Content Placeholder 2"/>
          <p:cNvSpPr>
            <a:spLocks noGrp="1"/>
          </p:cNvSpPr>
          <p:nvPr>
            <p:ph idx="1"/>
          </p:nvPr>
        </p:nvSpPr>
        <p:spPr>
          <a:xfrm>
            <a:off x="3276600" y="1752600"/>
            <a:ext cx="5638800" cy="4724400"/>
          </a:xfrm>
        </p:spPr>
        <p:txBody>
          <a:bodyPr>
            <a:noAutofit/>
          </a:bodyPr>
          <a:lstStyle/>
          <a:p>
            <a:pPr marL="342900" lvl="1" indent="-342900">
              <a:spcBef>
                <a:spcPts val="600"/>
              </a:spcBef>
            </a:pPr>
            <a:r>
              <a:rPr lang="en-US" dirty="0" smtClean="0">
                <a:solidFill>
                  <a:srgbClr val="6F172C"/>
                </a:solidFill>
              </a:rPr>
              <a:t>Describe Your Feelings, Rather Than Evaluate Behavior</a:t>
            </a:r>
          </a:p>
          <a:p>
            <a:pPr marL="742950" lvl="2" indent="-342900">
              <a:spcBef>
                <a:spcPts val="600"/>
              </a:spcBef>
            </a:pPr>
            <a:r>
              <a:rPr lang="en-US" dirty="0" smtClean="0"/>
              <a:t>Evaluation creates a climate of defensiveness.</a:t>
            </a:r>
          </a:p>
          <a:p>
            <a:pPr marL="742950" lvl="2" indent="-342900">
              <a:spcBef>
                <a:spcPts val="600"/>
              </a:spcBef>
            </a:pPr>
            <a:r>
              <a:rPr lang="en-US" dirty="0" smtClean="0"/>
              <a:t>Use </a:t>
            </a:r>
            <a:r>
              <a:rPr lang="en-US" i="1" dirty="0" smtClean="0"/>
              <a:t>extended “I” language</a:t>
            </a:r>
            <a:endParaRPr lang="en-US" dirty="0"/>
          </a:p>
          <a:p>
            <a:pPr marL="0" lvl="2" indent="0">
              <a:spcBef>
                <a:spcPts val="600"/>
              </a:spcBef>
              <a:buNone/>
            </a:pPr>
            <a:endParaRPr lang="en-US" sz="1600" dirty="0" smtClean="0">
              <a:solidFill>
                <a:srgbClr val="002060"/>
              </a:solidFill>
            </a:endParaRPr>
          </a:p>
          <a:p>
            <a:pPr marL="0" lvl="2" indent="0">
              <a:spcBef>
                <a:spcPts val="600"/>
              </a:spcBef>
              <a:buNone/>
            </a:pPr>
            <a:endParaRPr lang="en-US" sz="1600" dirty="0">
              <a:solidFill>
                <a:srgbClr val="002060"/>
              </a:solidFill>
            </a:endParaRPr>
          </a:p>
          <a:p>
            <a:pPr marL="0" lvl="2" indent="0">
              <a:spcBef>
                <a:spcPts val="600"/>
              </a:spcBef>
              <a:buNone/>
            </a:pPr>
            <a:r>
              <a:rPr lang="en-US" sz="2000" dirty="0" smtClean="0">
                <a:solidFill>
                  <a:srgbClr val="002060"/>
                </a:solidFill>
              </a:rPr>
              <a:t>A climate of defensiveness left unchecked can escalate into interpersonal conflict. Using description “I” language rather than evaluative “you” language can help you manage tension and disagreement.</a:t>
            </a:r>
            <a:endParaRPr lang="en-US" sz="2000" dirty="0">
              <a:solidFill>
                <a:srgbClr val="002060"/>
              </a:solidFill>
            </a:endParaRPr>
          </a:p>
        </p:txBody>
      </p:sp>
      <p:pic>
        <p:nvPicPr>
          <p:cNvPr id="7170" name="Picture 2" descr="A woman is holding her head and a man is standing behind her with his hands in the air and yell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883818"/>
            <a:ext cx="2971800" cy="4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080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200" dirty="0" smtClean="0"/>
              <a:t>How to Use Words of Support and Comfort </a:t>
            </a:r>
            <a:r>
              <a:rPr lang="en-US" sz="2400" dirty="0" smtClean="0"/>
              <a:t>(2 of 4)</a:t>
            </a:r>
            <a:endParaRPr lang="en-US" sz="1400" dirty="0"/>
          </a:p>
        </p:txBody>
      </p:sp>
      <p:sp>
        <p:nvSpPr>
          <p:cNvPr id="3" name="Content Placeholder 2"/>
          <p:cNvSpPr>
            <a:spLocks noGrp="1"/>
          </p:cNvSpPr>
          <p:nvPr>
            <p:ph idx="1"/>
          </p:nvPr>
        </p:nvSpPr>
        <p:spPr>
          <a:xfrm>
            <a:off x="685800" y="1752600"/>
            <a:ext cx="7696200" cy="3581400"/>
          </a:xfrm>
        </p:spPr>
        <p:txBody>
          <a:bodyPr>
            <a:noAutofit/>
          </a:bodyPr>
          <a:lstStyle/>
          <a:p>
            <a:pPr marL="342900" lvl="1" indent="-342900">
              <a:spcBef>
                <a:spcPts val="600"/>
              </a:spcBef>
            </a:pPr>
            <a:r>
              <a:rPr lang="en-US" dirty="0" smtClean="0">
                <a:solidFill>
                  <a:srgbClr val="6F172C"/>
                </a:solidFill>
              </a:rPr>
              <a:t>Solve Problems Rather Than Control</a:t>
            </a:r>
          </a:p>
          <a:p>
            <a:pPr marL="742950" lvl="2" indent="-342900">
              <a:spcBef>
                <a:spcPts val="600"/>
              </a:spcBef>
            </a:pPr>
            <a:r>
              <a:rPr lang="en-US" dirty="0" smtClean="0"/>
              <a:t>Work through problems and issues together.</a:t>
            </a:r>
          </a:p>
          <a:p>
            <a:pPr marL="742950" lvl="2" indent="-342900">
              <a:spcBef>
                <a:spcPts val="600"/>
              </a:spcBef>
            </a:pPr>
            <a:r>
              <a:rPr lang="en-US" dirty="0" smtClean="0"/>
              <a:t>Avoid asserting control by asking opening ended questions. </a:t>
            </a:r>
          </a:p>
          <a:p>
            <a:pPr marL="342900" lvl="1" indent="-342900">
              <a:spcBef>
                <a:spcPts val="600"/>
              </a:spcBef>
            </a:pPr>
            <a:r>
              <a:rPr lang="en-US" dirty="0" smtClean="0">
                <a:solidFill>
                  <a:srgbClr val="6F172C"/>
                </a:solidFill>
              </a:rPr>
              <a:t>Be Genuine </a:t>
            </a:r>
            <a:r>
              <a:rPr lang="en-US" dirty="0">
                <a:solidFill>
                  <a:srgbClr val="6F172C"/>
                </a:solidFill>
              </a:rPr>
              <a:t>R</a:t>
            </a:r>
            <a:r>
              <a:rPr lang="en-US" dirty="0" smtClean="0">
                <a:solidFill>
                  <a:srgbClr val="6F172C"/>
                </a:solidFill>
              </a:rPr>
              <a:t>ather </a:t>
            </a:r>
            <a:r>
              <a:rPr lang="en-US" dirty="0">
                <a:solidFill>
                  <a:srgbClr val="6F172C"/>
                </a:solidFill>
              </a:rPr>
              <a:t>T</a:t>
            </a:r>
            <a:r>
              <a:rPr lang="en-US" dirty="0" smtClean="0">
                <a:solidFill>
                  <a:srgbClr val="6F172C"/>
                </a:solidFill>
              </a:rPr>
              <a:t>han </a:t>
            </a:r>
            <a:r>
              <a:rPr lang="en-US" dirty="0">
                <a:solidFill>
                  <a:srgbClr val="6F172C"/>
                </a:solidFill>
              </a:rPr>
              <a:t>M</a:t>
            </a:r>
            <a:r>
              <a:rPr lang="en-US" dirty="0" smtClean="0">
                <a:solidFill>
                  <a:srgbClr val="6F172C"/>
                </a:solidFill>
              </a:rPr>
              <a:t>anipulative</a:t>
            </a:r>
          </a:p>
          <a:p>
            <a:pPr marL="742950" lvl="2" indent="-342900">
              <a:spcBef>
                <a:spcPts val="600"/>
              </a:spcBef>
            </a:pPr>
            <a:r>
              <a:rPr lang="en-US" dirty="0" smtClean="0"/>
              <a:t>Honestly seek to be yourself without a hidden agenda.</a:t>
            </a:r>
            <a:endParaRPr lang="en-US" dirty="0"/>
          </a:p>
        </p:txBody>
      </p:sp>
    </p:spTree>
    <p:extLst>
      <p:ext uri="{BB962C8B-B14F-4D97-AF65-F5344CB8AC3E}">
        <p14:creationId xmlns:p14="http://schemas.microsoft.com/office/powerpoint/2010/main" val="596948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200" dirty="0" smtClean="0"/>
              <a:t>How to Use Words of Support and Comfort </a:t>
            </a:r>
            <a:r>
              <a:rPr lang="en-US" sz="2400" dirty="0" smtClean="0"/>
              <a:t>(3 of 4)</a:t>
            </a:r>
            <a:endParaRPr lang="en-US" sz="1400" dirty="0"/>
          </a:p>
        </p:txBody>
      </p:sp>
      <p:sp>
        <p:nvSpPr>
          <p:cNvPr id="3" name="Content Placeholder 2"/>
          <p:cNvSpPr>
            <a:spLocks noGrp="1"/>
          </p:cNvSpPr>
          <p:nvPr>
            <p:ph idx="1"/>
          </p:nvPr>
        </p:nvSpPr>
        <p:spPr>
          <a:xfrm>
            <a:off x="685800" y="1752600"/>
            <a:ext cx="7696200" cy="2939702"/>
          </a:xfrm>
        </p:spPr>
        <p:txBody>
          <a:bodyPr>
            <a:noAutofit/>
          </a:bodyPr>
          <a:lstStyle/>
          <a:p>
            <a:pPr marL="342900" lvl="1" indent="-342900">
              <a:spcBef>
                <a:spcPts val="600"/>
              </a:spcBef>
            </a:pPr>
            <a:r>
              <a:rPr lang="en-US" dirty="0" smtClean="0">
                <a:solidFill>
                  <a:srgbClr val="6F172C"/>
                </a:solidFill>
              </a:rPr>
              <a:t>Empathize Rather Than Remain Detached</a:t>
            </a:r>
          </a:p>
          <a:p>
            <a:pPr marL="742950" lvl="2" indent="-342900">
              <a:spcBef>
                <a:spcPts val="600"/>
              </a:spcBef>
            </a:pPr>
            <a:r>
              <a:rPr lang="en-US" dirty="0" smtClean="0"/>
              <a:t>Be other-oriented; understand the feelings of others, and predict their emotional responses. </a:t>
            </a:r>
          </a:p>
          <a:p>
            <a:pPr marL="342900" lvl="1" indent="-342900">
              <a:spcBef>
                <a:spcPts val="600"/>
              </a:spcBef>
            </a:pPr>
            <a:r>
              <a:rPr lang="en-US" dirty="0" smtClean="0">
                <a:solidFill>
                  <a:srgbClr val="6F172C"/>
                </a:solidFill>
              </a:rPr>
              <a:t>Being Flexible Rather Than Rigid</a:t>
            </a:r>
          </a:p>
          <a:p>
            <a:pPr marL="742950" lvl="2" indent="-342900">
              <a:spcBef>
                <a:spcPts val="600"/>
              </a:spcBef>
            </a:pPr>
            <a:r>
              <a:rPr lang="en-US" dirty="0" smtClean="0"/>
              <a:t>Use language that allows others to express their points of view.</a:t>
            </a:r>
            <a:endParaRPr lang="en-US" dirty="0"/>
          </a:p>
        </p:txBody>
      </p:sp>
    </p:spTree>
    <p:extLst>
      <p:ext uri="{BB962C8B-B14F-4D97-AF65-F5344CB8AC3E}">
        <p14:creationId xmlns:p14="http://schemas.microsoft.com/office/powerpoint/2010/main" val="59694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a:spLocks noGrp="1"/>
          </p:cNvSpPr>
          <p:nvPr>
            <p:ph type="title"/>
          </p:nvPr>
        </p:nvSpPr>
        <p:spPr>
          <a:xfrm>
            <a:off x="457200" y="76200"/>
            <a:ext cx="8229600" cy="1143000"/>
          </a:xfrm>
        </p:spPr>
        <p:txBody>
          <a:bodyPr>
            <a:normAutofit/>
          </a:bodyPr>
          <a:lstStyle/>
          <a:p>
            <a:r>
              <a:rPr lang="en-US" altLang="en-US" sz="3600" dirty="0" smtClean="0">
                <a:ea typeface="ＭＳ Ｐゴシック" pitchFamily="34" charset="-128"/>
              </a:rPr>
              <a:t>Learning Objectives</a:t>
            </a:r>
            <a:r>
              <a:rPr lang="en-US" altLang="en-US" dirty="0" smtClean="0">
                <a:ea typeface="ＭＳ Ｐゴシック" pitchFamily="34" charset="-128"/>
              </a:rPr>
              <a:t/>
            </a:r>
            <a:br>
              <a:rPr lang="en-US" altLang="en-US" dirty="0" smtClean="0">
                <a:ea typeface="ＭＳ Ｐゴシック" pitchFamily="34" charset="-128"/>
              </a:rPr>
            </a:br>
            <a:r>
              <a:rPr lang="en-US" altLang="en-US" sz="2400" dirty="0" smtClean="0"/>
              <a:t>After reading this chapter, you should be able to:</a:t>
            </a:r>
            <a:endParaRPr lang="en-US" altLang="en-US" dirty="0" smtClean="0"/>
          </a:p>
        </p:txBody>
      </p:sp>
      <p:sp>
        <p:nvSpPr>
          <p:cNvPr id="4099" name="Content Placeholder 6"/>
          <p:cNvSpPr>
            <a:spLocks noGrp="1"/>
          </p:cNvSpPr>
          <p:nvPr>
            <p:ph idx="1"/>
          </p:nvPr>
        </p:nvSpPr>
        <p:spPr>
          <a:xfrm>
            <a:off x="685800" y="1524000"/>
            <a:ext cx="8153400" cy="4351338"/>
          </a:xfrm>
        </p:spPr>
        <p:txBody>
          <a:bodyPr>
            <a:noAutofit/>
          </a:bodyPr>
          <a:lstStyle/>
          <a:p>
            <a:pPr marL="463550" lvl="1" indent="-463550">
              <a:spcBef>
                <a:spcPts val="1200"/>
              </a:spcBef>
              <a:buFont typeface="Arial" pitchFamily="34" charset="0"/>
              <a:buNone/>
            </a:pPr>
            <a:r>
              <a:rPr lang="en-US" altLang="en-US" sz="2200" dirty="0">
                <a:solidFill>
                  <a:schemeClr val="accent1"/>
                </a:solidFill>
              </a:rPr>
              <a:t>6</a:t>
            </a:r>
            <a:r>
              <a:rPr lang="en-US" altLang="en-US" sz="2200" dirty="0" smtClean="0">
                <a:solidFill>
                  <a:schemeClr val="accent1"/>
                </a:solidFill>
              </a:rPr>
              <a:t>.1 Describe how words create meaning.</a:t>
            </a:r>
          </a:p>
          <a:p>
            <a:pPr marL="463550" lvl="1" indent="-463550">
              <a:spcBef>
                <a:spcPts val="1200"/>
              </a:spcBef>
              <a:buFont typeface="Arial" pitchFamily="34" charset="0"/>
              <a:buNone/>
            </a:pPr>
            <a:r>
              <a:rPr lang="en-US" altLang="en-US" sz="2200" dirty="0">
                <a:solidFill>
                  <a:schemeClr val="accent1"/>
                </a:solidFill>
              </a:rPr>
              <a:t>6</a:t>
            </a:r>
            <a:r>
              <a:rPr lang="en-US" altLang="en-US" sz="2200" dirty="0" smtClean="0">
                <a:solidFill>
                  <a:schemeClr val="accent1"/>
                </a:solidFill>
              </a:rPr>
              <a:t>.2 Identify how words influence our perceptions, thoughts, actions, culture, and relationships.</a:t>
            </a:r>
          </a:p>
          <a:p>
            <a:pPr marL="463550" lvl="1" indent="-463550">
              <a:spcBef>
                <a:spcPts val="1200"/>
              </a:spcBef>
              <a:buFont typeface="Arial" pitchFamily="34" charset="0"/>
              <a:buNone/>
            </a:pPr>
            <a:r>
              <a:rPr lang="en-US" altLang="en-US" sz="2200" dirty="0" smtClean="0">
                <a:solidFill>
                  <a:schemeClr val="accent1"/>
                </a:solidFill>
              </a:rPr>
              <a:t>6.3 Identify and describe word barriers that lead to misunderstandings.</a:t>
            </a:r>
          </a:p>
          <a:p>
            <a:pPr marL="463550" indent="-463550">
              <a:spcBef>
                <a:spcPts val="1200"/>
              </a:spcBef>
              <a:buFont typeface="Arial" pitchFamily="34" charset="0"/>
              <a:buNone/>
            </a:pPr>
            <a:r>
              <a:rPr lang="en-US" altLang="en-US" sz="2200" dirty="0" smtClean="0"/>
              <a:t>6.4 Use words to provide support and comfort, and to avoid defensiveness.</a:t>
            </a:r>
          </a:p>
          <a:p>
            <a:pPr marL="463550" indent="-463550">
              <a:spcBef>
                <a:spcPts val="1200"/>
              </a:spcBef>
              <a:buFont typeface="Arial" pitchFamily="34" charset="0"/>
              <a:buNone/>
            </a:pPr>
            <a:r>
              <a:rPr lang="en-US" altLang="en-US" sz="2200" dirty="0" smtClean="0"/>
              <a:t>6.5 Use words to have conversation with others.</a:t>
            </a:r>
          </a:p>
          <a:p>
            <a:pPr marL="463550" indent="-463550">
              <a:spcBef>
                <a:spcPts val="1200"/>
              </a:spcBef>
              <a:buFont typeface="Arial" pitchFamily="34" charset="0"/>
              <a:buNone/>
            </a:pPr>
            <a:r>
              <a:rPr lang="en-US" altLang="en-US" sz="2200" dirty="0" smtClean="0"/>
              <a:t>6.6 Use words to offer an apology when appropriate.</a:t>
            </a:r>
          </a:p>
          <a:p>
            <a:pPr marL="463550" indent="-463550">
              <a:spcBef>
                <a:spcPts val="1200"/>
              </a:spcBef>
              <a:buFont typeface="Arial" pitchFamily="34" charset="0"/>
              <a:buNone/>
            </a:pPr>
            <a:r>
              <a:rPr lang="en-US" altLang="en-US" sz="2200" dirty="0" smtClean="0"/>
              <a:t>6.7 Use assertiveness skills appropriately and ethically.</a:t>
            </a:r>
          </a:p>
        </p:txBody>
      </p:sp>
      <p:sp>
        <p:nvSpPr>
          <p:cNvPr id="4100" name="Slide Number Placeholder 4"/>
          <p:cNvSpPr>
            <a:spLocks noGrp="1"/>
          </p:cNvSpPr>
          <p:nvPr>
            <p:ph type="sldNum" sz="quarter" idx="12"/>
          </p:nvPr>
        </p:nvSpPr>
        <p:spPr bwMode="auto">
          <a:xfrm>
            <a:off x="7086600" y="6356350"/>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itchFamily="34" charset="0"/>
              <a:buChar char="•"/>
              <a:defRPr sz="2800">
                <a:solidFill>
                  <a:srgbClr val="C00000"/>
                </a:solidFill>
                <a:latin typeface="Arial" pitchFamily="34" charset="0"/>
                <a:cs typeface="Arial" pitchFamily="34" charset="0"/>
              </a:defRPr>
            </a:lvl1pPr>
            <a:lvl2pPr marL="742950" indent="-285750">
              <a:lnSpc>
                <a:spcPct val="90000"/>
              </a:lnSpc>
              <a:spcBef>
                <a:spcPts val="500"/>
              </a:spcBef>
              <a:buFont typeface="Arial" pitchFamily="34" charset="0"/>
              <a:buChar char="•"/>
              <a:defRPr sz="2400">
                <a:solidFill>
                  <a:schemeClr val="tx1"/>
                </a:solidFill>
                <a:latin typeface="Arial" pitchFamily="34" charset="0"/>
                <a:cs typeface="Arial" pitchFamily="34" charset="0"/>
              </a:defRPr>
            </a:lvl2pPr>
            <a:lvl3pPr marL="1143000" indent="-228600">
              <a:lnSpc>
                <a:spcPct val="90000"/>
              </a:lnSpc>
              <a:spcBef>
                <a:spcPts val="500"/>
              </a:spcBef>
              <a:buFont typeface="Arial" pitchFamily="34" charset="0"/>
              <a:buChar char="•"/>
              <a:defRPr sz="2000">
                <a:solidFill>
                  <a:schemeClr val="tx1"/>
                </a:solidFill>
                <a:latin typeface="Arial" pitchFamily="34" charset="0"/>
                <a:cs typeface="Arial" pitchFamily="34" charset="0"/>
              </a:defRPr>
            </a:lvl3pPr>
            <a:lvl4pPr marL="1600200" indent="-228600">
              <a:lnSpc>
                <a:spcPct val="90000"/>
              </a:lnSpc>
              <a:spcBef>
                <a:spcPts val="500"/>
              </a:spcBef>
              <a:buFont typeface="Arial" pitchFamily="34" charset="0"/>
              <a:buChar char="•"/>
              <a:defRPr>
                <a:solidFill>
                  <a:schemeClr val="tx1"/>
                </a:solidFill>
                <a:latin typeface="Arial" pitchFamily="34" charset="0"/>
                <a:cs typeface="Arial" pitchFamily="34" charset="0"/>
              </a:defRPr>
            </a:lvl4pPr>
            <a:lvl5pPr marL="2057400" indent="-228600">
              <a:lnSpc>
                <a:spcPct val="90000"/>
              </a:lnSpc>
              <a:spcBef>
                <a:spcPts val="500"/>
              </a:spcBef>
              <a:buFont typeface="Arial" pitchFamily="34" charset="0"/>
              <a:buChar char="•"/>
              <a:defRPr>
                <a:solidFill>
                  <a:schemeClr val="tx1"/>
                </a:solidFill>
                <a:latin typeface="Arial" pitchFamily="34" charset="0"/>
                <a:cs typeface="Arial"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9pPr>
          </a:lstStyle>
          <a:p>
            <a:pPr>
              <a:lnSpc>
                <a:spcPct val="100000"/>
              </a:lnSpc>
              <a:spcBef>
                <a:spcPct val="0"/>
              </a:spcBef>
              <a:buFontTx/>
              <a:buNone/>
            </a:pPr>
            <a:fld id="{015B9C84-7032-414A-BC0D-7855D92F9B7D}" type="slidenum">
              <a:rPr lang="en-US" altLang="en-US" sz="1200" smtClean="0">
                <a:solidFill>
                  <a:srgbClr val="898989"/>
                </a:solidFill>
              </a:rPr>
              <a:pPr>
                <a:lnSpc>
                  <a:spcPct val="100000"/>
                </a:lnSpc>
                <a:spcBef>
                  <a:spcPct val="0"/>
                </a:spcBef>
                <a:buFontTx/>
                <a:buNone/>
              </a:pPr>
              <a:t>2</a:t>
            </a:fld>
            <a:endParaRPr lang="en-US" altLang="en-US" sz="1200" dirty="0" smtClean="0">
              <a:solidFill>
                <a:srgbClr val="898989"/>
              </a:solidFill>
            </a:endParaRPr>
          </a:p>
        </p:txBody>
      </p:sp>
    </p:spTree>
    <p:extLst>
      <p:ext uri="{BB962C8B-B14F-4D97-AF65-F5344CB8AC3E}">
        <p14:creationId xmlns:p14="http://schemas.microsoft.com/office/powerpoint/2010/main" val="3773625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200" dirty="0" smtClean="0"/>
              <a:t>How to Use Words of Support and Comfort </a:t>
            </a:r>
            <a:r>
              <a:rPr lang="en-US" sz="2400" dirty="0" smtClean="0"/>
              <a:t>(4 of 4)</a:t>
            </a:r>
            <a:endParaRPr lang="en-US" sz="1400" dirty="0"/>
          </a:p>
        </p:txBody>
      </p:sp>
      <p:sp>
        <p:nvSpPr>
          <p:cNvPr id="3" name="Content Placeholder 2"/>
          <p:cNvSpPr>
            <a:spLocks noGrp="1"/>
          </p:cNvSpPr>
          <p:nvPr>
            <p:ph idx="1"/>
          </p:nvPr>
        </p:nvSpPr>
        <p:spPr>
          <a:xfrm>
            <a:off x="685800" y="1752600"/>
            <a:ext cx="8001000" cy="4114800"/>
          </a:xfrm>
        </p:spPr>
        <p:txBody>
          <a:bodyPr>
            <a:noAutofit/>
          </a:bodyPr>
          <a:lstStyle/>
          <a:p>
            <a:pPr marL="342900" lvl="1" indent="-342900">
              <a:spcBef>
                <a:spcPts val="600"/>
              </a:spcBef>
            </a:pPr>
            <a:r>
              <a:rPr lang="en-US" dirty="0" smtClean="0">
                <a:solidFill>
                  <a:srgbClr val="6F172C"/>
                </a:solidFill>
              </a:rPr>
              <a:t>Present Yourself as Equal Rather Than Superior</a:t>
            </a:r>
          </a:p>
          <a:p>
            <a:pPr marL="742950" lvl="2" indent="-342900">
              <a:spcBef>
                <a:spcPts val="600"/>
              </a:spcBef>
            </a:pPr>
            <a:r>
              <a:rPr lang="en-US" dirty="0" smtClean="0"/>
              <a:t>Create a supportive climate by using communication that is concrete and conveys mutual respect.</a:t>
            </a:r>
          </a:p>
          <a:p>
            <a:pPr marL="742950" lvl="2" indent="-342900">
              <a:spcBef>
                <a:spcPts val="600"/>
              </a:spcBef>
            </a:pPr>
            <a:r>
              <a:rPr lang="en-US" dirty="0"/>
              <a:t>A</a:t>
            </a:r>
            <a:r>
              <a:rPr lang="en-US" dirty="0" smtClean="0"/>
              <a:t>void </a:t>
            </a:r>
            <a:r>
              <a:rPr lang="en-US" dirty="0"/>
              <a:t>using abstract language or professional jargon to impress </a:t>
            </a:r>
            <a:r>
              <a:rPr lang="en-US" dirty="0" smtClean="0"/>
              <a:t>others.</a:t>
            </a:r>
          </a:p>
          <a:p>
            <a:pPr marL="742950" lvl="2" indent="-342900">
              <a:spcBef>
                <a:spcPts val="600"/>
              </a:spcBef>
            </a:pPr>
            <a:r>
              <a:rPr lang="en-US" dirty="0" smtClean="0"/>
              <a:t>When communicating with someone from another culture, you may need to use an </a:t>
            </a:r>
            <a:r>
              <a:rPr lang="en-US" i="1" dirty="0" smtClean="0"/>
              <a:t>elaborated code.</a:t>
            </a:r>
            <a:endParaRPr lang="en-US" dirty="0"/>
          </a:p>
        </p:txBody>
      </p:sp>
    </p:spTree>
    <p:extLst>
      <p:ext uri="{BB962C8B-B14F-4D97-AF65-F5344CB8AC3E}">
        <p14:creationId xmlns:p14="http://schemas.microsoft.com/office/powerpoint/2010/main" val="59694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600" dirty="0" smtClean="0"/>
              <a:t>How to Have a Conversation </a:t>
            </a:r>
            <a:r>
              <a:rPr lang="en-US" sz="2400" dirty="0" smtClean="0"/>
              <a:t>(1 of 1)</a:t>
            </a:r>
            <a:br>
              <a:rPr lang="en-US" sz="2400" dirty="0" smtClean="0"/>
            </a:br>
            <a:r>
              <a:rPr lang="en-US" sz="1400" dirty="0" smtClean="0"/>
              <a:t>6.5 Use words to have a conversation with others.</a:t>
            </a:r>
            <a:endParaRPr lang="en-US" sz="1400" dirty="0"/>
          </a:p>
        </p:txBody>
      </p:sp>
      <p:sp>
        <p:nvSpPr>
          <p:cNvPr id="3" name="Content Placeholder 2"/>
          <p:cNvSpPr>
            <a:spLocks noGrp="1"/>
          </p:cNvSpPr>
          <p:nvPr>
            <p:ph idx="1"/>
          </p:nvPr>
        </p:nvSpPr>
        <p:spPr>
          <a:xfrm>
            <a:off x="762000" y="1752600"/>
            <a:ext cx="8153400" cy="4419600"/>
          </a:xfrm>
        </p:spPr>
        <p:txBody>
          <a:bodyPr>
            <a:noAutofit/>
          </a:bodyPr>
          <a:lstStyle/>
          <a:p>
            <a:pPr marL="342900" lvl="1" indent="-342900">
              <a:spcBef>
                <a:spcPts val="600"/>
              </a:spcBef>
            </a:pPr>
            <a:r>
              <a:rPr lang="en-US" dirty="0" smtClean="0">
                <a:solidFill>
                  <a:srgbClr val="6F172C"/>
                </a:solidFill>
              </a:rPr>
              <a:t>Starting a </a:t>
            </a:r>
            <a:r>
              <a:rPr lang="en-US" i="1" dirty="0" smtClean="0">
                <a:solidFill>
                  <a:srgbClr val="6F172C"/>
                </a:solidFill>
              </a:rPr>
              <a:t>Conversation</a:t>
            </a:r>
          </a:p>
          <a:p>
            <a:pPr marL="742950" lvl="2" indent="-342900">
              <a:spcBef>
                <a:spcPts val="600"/>
              </a:spcBef>
            </a:pPr>
            <a:r>
              <a:rPr lang="en-US" dirty="0" smtClean="0"/>
              <a:t>Let the situation, time, location, and other person naturally guide how to start a conversation.</a:t>
            </a:r>
          </a:p>
          <a:p>
            <a:pPr marL="742950" lvl="2" indent="-342900">
              <a:spcBef>
                <a:spcPts val="600"/>
              </a:spcBef>
            </a:pPr>
            <a:r>
              <a:rPr lang="en-US" dirty="0" smtClean="0"/>
              <a:t>Impact of technology</a:t>
            </a:r>
          </a:p>
          <a:p>
            <a:pPr marL="342900" lvl="1" indent="-342900">
              <a:spcBef>
                <a:spcPts val="600"/>
              </a:spcBef>
            </a:pPr>
            <a:r>
              <a:rPr lang="en-US" dirty="0" smtClean="0">
                <a:solidFill>
                  <a:srgbClr val="6F172C"/>
                </a:solidFill>
              </a:rPr>
              <a:t>Sustaining a Conversation</a:t>
            </a:r>
          </a:p>
          <a:p>
            <a:pPr marL="742950" lvl="2" indent="-342900">
              <a:spcBef>
                <a:spcPts val="600"/>
              </a:spcBef>
            </a:pPr>
            <a:r>
              <a:rPr lang="en-US" dirty="0" smtClean="0"/>
              <a:t>Ask open-ended questions.</a:t>
            </a:r>
          </a:p>
          <a:p>
            <a:pPr marL="742950" lvl="2" indent="-342900">
              <a:spcBef>
                <a:spcPts val="600"/>
              </a:spcBef>
            </a:pPr>
            <a:r>
              <a:rPr lang="en-US" dirty="0" smtClean="0"/>
              <a:t>Listen.</a:t>
            </a:r>
          </a:p>
          <a:p>
            <a:pPr marL="742950" lvl="2" indent="-342900">
              <a:spcBef>
                <a:spcPts val="600"/>
              </a:spcBef>
            </a:pPr>
            <a:r>
              <a:rPr lang="en-US" dirty="0" smtClean="0"/>
              <a:t>Don’t ask predetermined questions.</a:t>
            </a:r>
          </a:p>
        </p:txBody>
      </p:sp>
    </p:spTree>
    <p:extLst>
      <p:ext uri="{BB962C8B-B14F-4D97-AF65-F5344CB8AC3E}">
        <p14:creationId xmlns:p14="http://schemas.microsoft.com/office/powerpoint/2010/main" val="3096080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69" y="3717"/>
            <a:ext cx="8229600" cy="1143000"/>
          </a:xfrm>
        </p:spPr>
        <p:txBody>
          <a:bodyPr>
            <a:normAutofit/>
          </a:bodyPr>
          <a:lstStyle/>
          <a:p>
            <a:pPr algn="l"/>
            <a:r>
              <a:rPr lang="en-US" sz="4000" dirty="0"/>
              <a:t>How to Apologize </a:t>
            </a:r>
            <a:r>
              <a:rPr lang="en-US" sz="2700" dirty="0"/>
              <a:t>(1 of 1)</a:t>
            </a:r>
            <a:r>
              <a:rPr lang="en-US" sz="6600" dirty="0"/>
              <a:t/>
            </a:r>
            <a:br>
              <a:rPr lang="en-US" sz="6600" dirty="0"/>
            </a:br>
            <a:r>
              <a:rPr lang="en-US" sz="1600" dirty="0"/>
              <a:t>6.6 Use words to offer an apology when appropriate.</a:t>
            </a:r>
          </a:p>
        </p:txBody>
      </p:sp>
      <p:sp>
        <p:nvSpPr>
          <p:cNvPr id="3" name="Content Placeholder 2"/>
          <p:cNvSpPr>
            <a:spLocks noGrp="1"/>
          </p:cNvSpPr>
          <p:nvPr>
            <p:ph idx="1"/>
          </p:nvPr>
        </p:nvSpPr>
        <p:spPr>
          <a:xfrm>
            <a:off x="533400" y="1828800"/>
            <a:ext cx="5105400" cy="4525963"/>
          </a:xfrm>
        </p:spPr>
        <p:txBody>
          <a:bodyPr>
            <a:normAutofit lnSpcReduction="10000"/>
          </a:bodyPr>
          <a:lstStyle/>
          <a:p>
            <a:pPr marL="342900" lvl="1" indent="-342900">
              <a:spcBef>
                <a:spcPts val="600"/>
              </a:spcBef>
            </a:pPr>
            <a:r>
              <a:rPr lang="en-US" dirty="0">
                <a:solidFill>
                  <a:srgbClr val="6F172C"/>
                </a:solidFill>
              </a:rPr>
              <a:t>How to Apologize</a:t>
            </a:r>
          </a:p>
          <a:p>
            <a:pPr marL="742950" lvl="2" indent="-342900">
              <a:spcBef>
                <a:spcPts val="600"/>
              </a:spcBef>
            </a:pPr>
            <a:r>
              <a:rPr lang="en-US" dirty="0" smtClean="0"/>
              <a:t>When you make a mistake, offer an </a:t>
            </a:r>
            <a:r>
              <a:rPr lang="en-US" i="1" dirty="0" smtClean="0"/>
              <a:t>apology.</a:t>
            </a:r>
          </a:p>
          <a:p>
            <a:pPr marL="742950" lvl="2" indent="-342900">
              <a:spcBef>
                <a:spcPts val="600"/>
              </a:spcBef>
            </a:pPr>
            <a:r>
              <a:rPr lang="en-US" dirty="0" smtClean="0"/>
              <a:t>This can repair relational stress.</a:t>
            </a:r>
          </a:p>
          <a:p>
            <a:pPr marL="742950" lvl="2" indent="-342900">
              <a:spcBef>
                <a:spcPts val="600"/>
              </a:spcBef>
            </a:pPr>
            <a:endParaRPr lang="en-US" dirty="0"/>
          </a:p>
          <a:p>
            <a:pPr marL="400050" lvl="2" indent="0" algn="r">
              <a:spcBef>
                <a:spcPts val="600"/>
              </a:spcBef>
              <a:buNone/>
            </a:pPr>
            <a:endParaRPr lang="en-US" sz="1800" dirty="0" smtClean="0">
              <a:solidFill>
                <a:srgbClr val="002060"/>
              </a:solidFill>
            </a:endParaRPr>
          </a:p>
          <a:p>
            <a:pPr marL="400050" lvl="2" indent="0" algn="r">
              <a:spcBef>
                <a:spcPts val="600"/>
              </a:spcBef>
              <a:buNone/>
            </a:pPr>
            <a:endParaRPr lang="en-US" sz="1600" dirty="0" smtClean="0">
              <a:solidFill>
                <a:srgbClr val="002060"/>
              </a:solidFill>
            </a:endParaRPr>
          </a:p>
          <a:p>
            <a:pPr marL="400050" lvl="2" indent="0" algn="r">
              <a:spcBef>
                <a:spcPts val="600"/>
              </a:spcBef>
              <a:buNone/>
            </a:pPr>
            <a:endParaRPr lang="en-US" sz="1600" dirty="0" smtClean="0">
              <a:solidFill>
                <a:srgbClr val="002060"/>
              </a:solidFill>
            </a:endParaRPr>
          </a:p>
          <a:p>
            <a:pPr marL="400050" lvl="2" indent="0" algn="r">
              <a:spcBef>
                <a:spcPts val="600"/>
              </a:spcBef>
              <a:buNone/>
            </a:pPr>
            <a:r>
              <a:rPr lang="en-US" sz="2000" dirty="0" smtClean="0">
                <a:solidFill>
                  <a:srgbClr val="002060"/>
                </a:solidFill>
              </a:rPr>
              <a:t>An apology can help you save face when you have made a relationship blunder and can relieve tension between you and another person.</a:t>
            </a:r>
            <a:endParaRPr lang="en-US" sz="2000" dirty="0"/>
          </a:p>
        </p:txBody>
      </p:sp>
      <p:pic>
        <p:nvPicPr>
          <p:cNvPr id="4" name="Picture 2" descr="A man is standing at the door with his arms folded and another man is facing away from the camera, toward the other man, with flowers behind his back.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1828800"/>
            <a:ext cx="2829369" cy="433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4540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69" y="3717"/>
            <a:ext cx="8229600" cy="1143000"/>
          </a:xfrm>
        </p:spPr>
        <p:txBody>
          <a:bodyPr>
            <a:normAutofit/>
          </a:bodyPr>
          <a:lstStyle/>
          <a:p>
            <a:pPr algn="l"/>
            <a:r>
              <a:rPr lang="en-US" sz="4000" dirty="0"/>
              <a:t>How to </a:t>
            </a:r>
            <a:r>
              <a:rPr lang="en-US" sz="4000" dirty="0" smtClean="0"/>
              <a:t>Be Assertive </a:t>
            </a:r>
            <a:r>
              <a:rPr lang="en-US" sz="2700" dirty="0" smtClean="0"/>
              <a:t>(1 </a:t>
            </a:r>
            <a:r>
              <a:rPr lang="en-US" sz="2700" dirty="0"/>
              <a:t>of </a:t>
            </a:r>
            <a:r>
              <a:rPr lang="en-US" sz="2700" dirty="0" smtClean="0"/>
              <a:t>3)</a:t>
            </a:r>
            <a:r>
              <a:rPr lang="en-US" sz="6600" dirty="0"/>
              <a:t/>
            </a:r>
            <a:br>
              <a:rPr lang="en-US" sz="6600" dirty="0"/>
            </a:br>
            <a:r>
              <a:rPr lang="en-US" sz="1600" dirty="0" smtClean="0"/>
              <a:t>6.7 </a:t>
            </a:r>
            <a:r>
              <a:rPr lang="en-US" sz="1600" dirty="0"/>
              <a:t>Use </a:t>
            </a:r>
            <a:r>
              <a:rPr lang="en-US" sz="1600" dirty="0" smtClean="0"/>
              <a:t>assertiveness skills appropriately and ethically.</a:t>
            </a:r>
            <a:endParaRPr lang="en-US" sz="1600" dirty="0"/>
          </a:p>
        </p:txBody>
      </p:sp>
      <p:sp>
        <p:nvSpPr>
          <p:cNvPr id="3" name="Content Placeholder 2"/>
          <p:cNvSpPr>
            <a:spLocks noGrp="1"/>
          </p:cNvSpPr>
          <p:nvPr>
            <p:ph idx="1"/>
          </p:nvPr>
        </p:nvSpPr>
        <p:spPr>
          <a:xfrm>
            <a:off x="533400" y="1828800"/>
            <a:ext cx="8001000" cy="4525963"/>
          </a:xfrm>
        </p:spPr>
        <p:txBody>
          <a:bodyPr>
            <a:normAutofit/>
          </a:bodyPr>
          <a:lstStyle/>
          <a:p>
            <a:pPr marL="342900" lvl="1" indent="-342900">
              <a:spcBef>
                <a:spcPts val="600"/>
              </a:spcBef>
            </a:pPr>
            <a:r>
              <a:rPr lang="en-US" dirty="0">
                <a:solidFill>
                  <a:srgbClr val="6F172C"/>
                </a:solidFill>
              </a:rPr>
              <a:t>How to </a:t>
            </a:r>
            <a:r>
              <a:rPr lang="en-US" dirty="0" smtClean="0">
                <a:solidFill>
                  <a:srgbClr val="6F172C"/>
                </a:solidFill>
              </a:rPr>
              <a:t>Be Assertive</a:t>
            </a:r>
            <a:endParaRPr lang="en-US" dirty="0">
              <a:solidFill>
                <a:srgbClr val="6F172C"/>
              </a:solidFill>
            </a:endParaRPr>
          </a:p>
          <a:p>
            <a:pPr marL="742950" lvl="2" indent="-342900">
              <a:spcBef>
                <a:spcPts val="600"/>
              </a:spcBef>
            </a:pPr>
            <a:r>
              <a:rPr lang="en-US" dirty="0" smtClean="0"/>
              <a:t>Be</a:t>
            </a:r>
            <a:r>
              <a:rPr lang="en-US" i="1" dirty="0" smtClean="0"/>
              <a:t> assertive, </a:t>
            </a:r>
            <a:r>
              <a:rPr lang="en-US" dirty="0" smtClean="0"/>
              <a:t>not</a:t>
            </a:r>
            <a:r>
              <a:rPr lang="en-US" i="1" dirty="0" smtClean="0"/>
              <a:t> aggressive.</a:t>
            </a:r>
          </a:p>
          <a:p>
            <a:pPr marL="742950" lvl="2" indent="-342900">
              <a:spcBef>
                <a:spcPts val="600"/>
              </a:spcBef>
            </a:pPr>
            <a:r>
              <a:rPr lang="en-US" dirty="0" smtClean="0"/>
              <a:t>Learn to assert yourself by practicing five key behaviors.</a:t>
            </a:r>
          </a:p>
          <a:p>
            <a:pPr marL="1200150" lvl="3" indent="-342900">
              <a:spcBef>
                <a:spcPts val="600"/>
              </a:spcBef>
            </a:pPr>
            <a:r>
              <a:rPr lang="en-US" dirty="0" smtClean="0"/>
              <a:t>Describe</a:t>
            </a:r>
          </a:p>
          <a:p>
            <a:pPr marL="1200150" lvl="3" indent="-342900">
              <a:spcBef>
                <a:spcPts val="600"/>
              </a:spcBef>
            </a:pPr>
            <a:r>
              <a:rPr lang="en-US" dirty="0" smtClean="0"/>
              <a:t>Disclose</a:t>
            </a:r>
          </a:p>
          <a:p>
            <a:pPr marL="1200150" lvl="3" indent="-342900">
              <a:spcBef>
                <a:spcPts val="600"/>
              </a:spcBef>
            </a:pPr>
            <a:r>
              <a:rPr lang="en-US" dirty="0" smtClean="0"/>
              <a:t>Identify effects</a:t>
            </a:r>
          </a:p>
          <a:p>
            <a:pPr marL="1200150" lvl="3" indent="-342900">
              <a:spcBef>
                <a:spcPts val="600"/>
              </a:spcBef>
            </a:pPr>
            <a:r>
              <a:rPr lang="en-US" dirty="0" smtClean="0"/>
              <a:t>Be silent</a:t>
            </a:r>
          </a:p>
          <a:p>
            <a:pPr marL="1200150" lvl="3" indent="-342900">
              <a:spcBef>
                <a:spcPts val="600"/>
              </a:spcBef>
            </a:pPr>
            <a:r>
              <a:rPr lang="en-US" dirty="0" smtClean="0"/>
              <a:t>Paraphrase</a:t>
            </a:r>
            <a:endParaRPr lang="en-US" dirty="0"/>
          </a:p>
        </p:txBody>
      </p:sp>
    </p:spTree>
    <p:extLst>
      <p:ext uri="{BB962C8B-B14F-4D97-AF65-F5344CB8AC3E}">
        <p14:creationId xmlns:p14="http://schemas.microsoft.com/office/powerpoint/2010/main" val="147439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69" y="3717"/>
            <a:ext cx="8229600" cy="1143000"/>
          </a:xfrm>
        </p:spPr>
        <p:txBody>
          <a:bodyPr>
            <a:normAutofit/>
          </a:bodyPr>
          <a:lstStyle/>
          <a:p>
            <a:pPr algn="l"/>
            <a:r>
              <a:rPr lang="en-US" sz="4000" dirty="0"/>
              <a:t>How to </a:t>
            </a:r>
            <a:r>
              <a:rPr lang="en-US" sz="4000" dirty="0" smtClean="0"/>
              <a:t>Be Assertive </a:t>
            </a:r>
            <a:r>
              <a:rPr lang="en-US" sz="2700" dirty="0" smtClean="0"/>
              <a:t>(2 </a:t>
            </a:r>
            <a:r>
              <a:rPr lang="en-US" sz="2700" dirty="0"/>
              <a:t>of </a:t>
            </a:r>
            <a:r>
              <a:rPr lang="en-US" sz="2700" dirty="0" smtClean="0"/>
              <a:t>3)</a:t>
            </a:r>
            <a:endParaRPr lang="en-US" sz="1600" dirty="0"/>
          </a:p>
        </p:txBody>
      </p:sp>
      <p:sp>
        <p:nvSpPr>
          <p:cNvPr id="3" name="Content Placeholder 2"/>
          <p:cNvSpPr>
            <a:spLocks noGrp="1"/>
          </p:cNvSpPr>
          <p:nvPr>
            <p:ph idx="1"/>
          </p:nvPr>
        </p:nvSpPr>
        <p:spPr>
          <a:xfrm>
            <a:off x="533400" y="1524000"/>
            <a:ext cx="8001000" cy="4525963"/>
          </a:xfrm>
        </p:spPr>
        <p:txBody>
          <a:bodyPr>
            <a:normAutofit/>
          </a:bodyPr>
          <a:lstStyle/>
          <a:p>
            <a:pPr marL="457200" lvl="1" indent="-457200">
              <a:spcBef>
                <a:spcPts val="600"/>
              </a:spcBef>
            </a:pPr>
            <a:r>
              <a:rPr lang="en-US" dirty="0" smtClean="0">
                <a:solidFill>
                  <a:srgbClr val="6F172C"/>
                </a:solidFill>
              </a:rPr>
              <a:t>Describe</a:t>
            </a:r>
            <a:endParaRPr lang="en-US" dirty="0">
              <a:solidFill>
                <a:srgbClr val="6F172C"/>
              </a:solidFill>
            </a:endParaRPr>
          </a:p>
          <a:p>
            <a:pPr marL="742950" lvl="2" indent="-342900">
              <a:spcBef>
                <a:spcPts val="600"/>
              </a:spcBef>
            </a:pPr>
            <a:r>
              <a:rPr lang="en-US" dirty="0" smtClean="0"/>
              <a:t>Describe how you view the situation.</a:t>
            </a:r>
          </a:p>
          <a:p>
            <a:pPr marL="742950" lvl="2" indent="-342900">
              <a:spcBef>
                <a:spcPts val="600"/>
              </a:spcBef>
            </a:pPr>
            <a:r>
              <a:rPr lang="en-US" dirty="0" smtClean="0"/>
              <a:t>Monitor your nonverbal message.</a:t>
            </a:r>
          </a:p>
          <a:p>
            <a:pPr marL="342900" lvl="1" indent="-342900">
              <a:spcBef>
                <a:spcPts val="600"/>
              </a:spcBef>
            </a:pPr>
            <a:r>
              <a:rPr lang="en-US" dirty="0" smtClean="0">
                <a:solidFill>
                  <a:srgbClr val="6F172C"/>
                </a:solidFill>
              </a:rPr>
              <a:t>Disclose</a:t>
            </a:r>
          </a:p>
          <a:p>
            <a:pPr marL="742950" lvl="2" indent="-342900">
              <a:spcBef>
                <a:spcPts val="600"/>
              </a:spcBef>
            </a:pPr>
            <a:r>
              <a:rPr lang="en-US" dirty="0" smtClean="0"/>
              <a:t>Tell the other person how you feel.</a:t>
            </a:r>
          </a:p>
          <a:p>
            <a:pPr marL="742950" lvl="2" indent="-342900">
              <a:spcBef>
                <a:spcPts val="600"/>
              </a:spcBef>
            </a:pPr>
            <a:r>
              <a:rPr lang="en-US" dirty="0" smtClean="0"/>
              <a:t>Use </a:t>
            </a:r>
            <a:r>
              <a:rPr lang="en-US" i="1" dirty="0" smtClean="0"/>
              <a:t>word pictures</a:t>
            </a:r>
            <a:r>
              <a:rPr lang="en-US" dirty="0" smtClean="0"/>
              <a:t>.</a:t>
            </a:r>
            <a:endParaRPr lang="en-US" dirty="0"/>
          </a:p>
        </p:txBody>
      </p:sp>
    </p:spTree>
    <p:extLst>
      <p:ext uri="{BB962C8B-B14F-4D97-AF65-F5344CB8AC3E}">
        <p14:creationId xmlns:p14="http://schemas.microsoft.com/office/powerpoint/2010/main" val="2194535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69" y="3717"/>
            <a:ext cx="8229600" cy="1143000"/>
          </a:xfrm>
        </p:spPr>
        <p:txBody>
          <a:bodyPr>
            <a:normAutofit/>
          </a:bodyPr>
          <a:lstStyle/>
          <a:p>
            <a:pPr algn="l"/>
            <a:r>
              <a:rPr lang="en-US" sz="4000" dirty="0"/>
              <a:t>How to </a:t>
            </a:r>
            <a:r>
              <a:rPr lang="en-US" sz="4000" dirty="0" smtClean="0"/>
              <a:t>Be Assertive </a:t>
            </a:r>
            <a:r>
              <a:rPr lang="en-US" sz="2700" dirty="0" smtClean="0"/>
              <a:t>(3 </a:t>
            </a:r>
            <a:r>
              <a:rPr lang="en-US" sz="2700"/>
              <a:t>of </a:t>
            </a:r>
            <a:r>
              <a:rPr lang="en-US" sz="2700" smtClean="0"/>
              <a:t>3)</a:t>
            </a:r>
            <a:endParaRPr lang="en-US" sz="1600" dirty="0"/>
          </a:p>
        </p:txBody>
      </p:sp>
      <p:sp>
        <p:nvSpPr>
          <p:cNvPr id="3" name="Content Placeholder 2"/>
          <p:cNvSpPr>
            <a:spLocks noGrp="1"/>
          </p:cNvSpPr>
          <p:nvPr>
            <p:ph idx="1"/>
          </p:nvPr>
        </p:nvSpPr>
        <p:spPr>
          <a:xfrm>
            <a:off x="533400" y="1524000"/>
            <a:ext cx="8001000" cy="4525963"/>
          </a:xfrm>
        </p:spPr>
        <p:txBody>
          <a:bodyPr>
            <a:normAutofit/>
          </a:bodyPr>
          <a:lstStyle/>
          <a:p>
            <a:pPr marL="457200" lvl="1" indent="-457200">
              <a:spcBef>
                <a:spcPts val="600"/>
              </a:spcBef>
            </a:pPr>
            <a:r>
              <a:rPr lang="en-US" dirty="0" smtClean="0">
                <a:solidFill>
                  <a:srgbClr val="6F172C"/>
                </a:solidFill>
              </a:rPr>
              <a:t>Identify Effects</a:t>
            </a:r>
          </a:p>
          <a:p>
            <a:pPr marL="857250" lvl="2" indent="-457200">
              <a:spcBef>
                <a:spcPts val="600"/>
              </a:spcBef>
            </a:pPr>
            <a:r>
              <a:rPr lang="en-US" dirty="0" smtClean="0"/>
              <a:t>Identify effects of the other person’s behavior on you or others.</a:t>
            </a:r>
            <a:endParaRPr lang="en-US" dirty="0"/>
          </a:p>
          <a:p>
            <a:pPr marL="457200" lvl="1" indent="-457200">
              <a:spcBef>
                <a:spcPts val="600"/>
              </a:spcBef>
            </a:pPr>
            <a:r>
              <a:rPr lang="en-US" dirty="0" smtClean="0">
                <a:solidFill>
                  <a:srgbClr val="6F172C"/>
                </a:solidFill>
              </a:rPr>
              <a:t>Be Silent</a:t>
            </a:r>
          </a:p>
          <a:p>
            <a:pPr marL="857250" lvl="2" indent="-457200">
              <a:spcBef>
                <a:spcPts val="600"/>
              </a:spcBef>
            </a:pPr>
            <a:r>
              <a:rPr lang="en-US" dirty="0" smtClean="0"/>
              <a:t>Wait for a response, and monitor nonverbal cues.</a:t>
            </a:r>
          </a:p>
          <a:p>
            <a:pPr marL="457200" lvl="1" indent="-457200">
              <a:spcBef>
                <a:spcPts val="600"/>
              </a:spcBef>
            </a:pPr>
            <a:r>
              <a:rPr lang="en-US" dirty="0" smtClean="0">
                <a:solidFill>
                  <a:srgbClr val="6F172C"/>
                </a:solidFill>
              </a:rPr>
              <a:t>Paraphrase</a:t>
            </a:r>
          </a:p>
          <a:p>
            <a:pPr marL="857250" lvl="2" indent="-457200">
              <a:spcBef>
                <a:spcPts val="600"/>
              </a:spcBef>
            </a:pPr>
            <a:r>
              <a:rPr lang="en-US" dirty="0" smtClean="0"/>
              <a:t>Restate both the content and feelings of </a:t>
            </a:r>
            <a:r>
              <a:rPr lang="en-US" smtClean="0"/>
              <a:t>the message.</a:t>
            </a:r>
            <a:endParaRPr lang="en-US" dirty="0"/>
          </a:p>
        </p:txBody>
      </p:sp>
    </p:spTree>
    <p:extLst>
      <p:ext uri="{BB962C8B-B14F-4D97-AF65-F5344CB8AC3E}">
        <p14:creationId xmlns:p14="http://schemas.microsoft.com/office/powerpoint/2010/main" val="3000034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839200" cy="1295400"/>
          </a:xfrm>
        </p:spPr>
        <p:txBody>
          <a:bodyPr/>
          <a:lstStyle/>
          <a:p>
            <a:pPr marL="0" indent="0" algn="l">
              <a:spcBef>
                <a:spcPts val="600"/>
              </a:spcBef>
            </a:pPr>
            <a:r>
              <a:rPr lang="en-US" sz="3600" dirty="0" smtClean="0"/>
              <a:t>How Words Work </a:t>
            </a:r>
            <a:r>
              <a:rPr lang="en-US" sz="2400" dirty="0" smtClean="0"/>
              <a:t>(1 of  5)</a:t>
            </a:r>
            <a:r>
              <a:rPr lang="en-US" dirty="0" smtClean="0"/>
              <a:t/>
            </a:r>
            <a:br>
              <a:rPr lang="en-US" dirty="0" smtClean="0"/>
            </a:br>
            <a:r>
              <a:rPr lang="en-US" sz="1400" dirty="0" smtClean="0"/>
              <a:t>6.1 </a:t>
            </a:r>
            <a:r>
              <a:rPr lang="en-US" sz="1400" dirty="0"/>
              <a:t> </a:t>
            </a:r>
            <a:r>
              <a:rPr lang="en-US" sz="1400" dirty="0" smtClean="0"/>
              <a:t>Describe how words create meaning.</a:t>
            </a:r>
            <a:endParaRPr lang="en-US" sz="1400" dirty="0"/>
          </a:p>
        </p:txBody>
      </p:sp>
      <p:sp>
        <p:nvSpPr>
          <p:cNvPr id="3" name="Content Placeholder 2"/>
          <p:cNvSpPr>
            <a:spLocks noGrp="1"/>
          </p:cNvSpPr>
          <p:nvPr>
            <p:ph idx="1"/>
          </p:nvPr>
        </p:nvSpPr>
        <p:spPr>
          <a:xfrm>
            <a:off x="381000" y="1600200"/>
            <a:ext cx="8229600" cy="4525963"/>
          </a:xfrm>
        </p:spPr>
        <p:txBody>
          <a:bodyPr/>
          <a:lstStyle/>
          <a:p>
            <a:pPr marL="342900" lvl="1" indent="-342900">
              <a:spcBef>
                <a:spcPts val="600"/>
              </a:spcBef>
            </a:pPr>
            <a:r>
              <a:rPr lang="en-US" altLang="en-US" dirty="0" smtClean="0">
                <a:solidFill>
                  <a:schemeClr val="accent1"/>
                </a:solidFill>
                <a:ea typeface="ＭＳ Ｐゴシック" pitchFamily="34" charset="-128"/>
              </a:rPr>
              <a:t>Words are Symbols</a:t>
            </a:r>
          </a:p>
          <a:p>
            <a:pPr marL="742950" lvl="2" indent="-342900">
              <a:spcBef>
                <a:spcPts val="600"/>
              </a:spcBef>
            </a:pPr>
            <a:r>
              <a:rPr lang="en-US" i="1" dirty="0" smtClean="0">
                <a:ea typeface="ＭＳ Ｐゴシック" pitchFamily="34" charset="-128"/>
              </a:rPr>
              <a:t>Symbols </a:t>
            </a:r>
            <a:r>
              <a:rPr lang="en-US" dirty="0" smtClean="0">
                <a:ea typeface="ＭＳ Ｐゴシック" pitchFamily="34" charset="-128"/>
              </a:rPr>
              <a:t>represent something else, like a thought, concept or object.</a:t>
            </a:r>
          </a:p>
          <a:p>
            <a:pPr marL="742950" lvl="2" indent="-342900">
              <a:spcBef>
                <a:spcPts val="600"/>
              </a:spcBef>
            </a:pPr>
            <a:r>
              <a:rPr lang="en-US" i="1" dirty="0" smtClean="0">
                <a:ea typeface="ＭＳ Ｐゴシック" pitchFamily="34" charset="-128"/>
              </a:rPr>
              <a:t>Referents</a:t>
            </a:r>
            <a:r>
              <a:rPr lang="en-US" dirty="0" smtClean="0">
                <a:ea typeface="ＭＳ Ｐゴシック" pitchFamily="34" charset="-128"/>
              </a:rPr>
              <a:t> are the things symbols represent.</a:t>
            </a:r>
            <a:endParaRPr lang="en-US" i="1" dirty="0" smtClean="0">
              <a:ea typeface="ＭＳ Ｐゴシック" pitchFamily="34" charset="-128"/>
            </a:endParaRPr>
          </a:p>
          <a:p>
            <a:pPr marL="742950" lvl="2" indent="-342900">
              <a:spcBef>
                <a:spcPts val="600"/>
              </a:spcBef>
            </a:pPr>
            <a:r>
              <a:rPr lang="en-US" i="1" dirty="0" smtClean="0">
                <a:latin typeface="Arial" panose="020B0604020202020204" pitchFamily="34" charset="0"/>
                <a:ea typeface="ＭＳ Ｐゴシック" pitchFamily="34" charset="-128"/>
                <a:cs typeface="Arial" panose="020B0604020202020204" pitchFamily="34" charset="0"/>
              </a:rPr>
              <a:t>Thoughts </a:t>
            </a:r>
            <a:r>
              <a:rPr lang="en-US" dirty="0" smtClean="0">
                <a:latin typeface="Arial" panose="020B0604020202020204" pitchFamily="34" charset="0"/>
                <a:ea typeface="ＭＳ Ｐゴシック" pitchFamily="34" charset="-128"/>
                <a:cs typeface="Arial" panose="020B0604020202020204" pitchFamily="34" charset="0"/>
              </a:rPr>
              <a:t>are mental processes triggered by a referent or symbol.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6161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7514"/>
            <a:ext cx="8229600" cy="1143000"/>
          </a:xfrm>
        </p:spPr>
        <p:txBody>
          <a:bodyPr/>
          <a:lstStyle/>
          <a:p>
            <a:pPr algn="l"/>
            <a:r>
              <a:rPr lang="en-US" sz="3600" dirty="0"/>
              <a:t>How Words Work </a:t>
            </a:r>
            <a:r>
              <a:rPr lang="en-US" sz="2400" dirty="0" smtClean="0"/>
              <a:t>(2 of 5)</a:t>
            </a:r>
            <a:endParaRPr lang="en-US" sz="2400" dirty="0"/>
          </a:p>
        </p:txBody>
      </p:sp>
      <p:pic>
        <p:nvPicPr>
          <p:cNvPr id="1026" name="Picture 2" descr="A photo of a man touching his chin and looking up, with a bubble coming from him that says “Thought.” Two arrows point away from him, one to a box that has a kitten playing with a toy and it says “Referent or Thing: small four-legged animal that meows” and the other arrow says “Word or Symbol: cat.” These two boxes also have a two-way arrow between them. " title="Figure 6.1 Triangle of Mean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37" t="2175" r="5432" b="15300"/>
          <a:stretch/>
        </p:blipFill>
        <p:spPr bwMode="auto">
          <a:xfrm>
            <a:off x="499846" y="1524000"/>
            <a:ext cx="8126804"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01487" y="1447800"/>
            <a:ext cx="8382000" cy="4525963"/>
          </a:xfrm>
        </p:spPr>
        <p:txBody>
          <a:bodyPr>
            <a:normAutofit/>
          </a:bodyPr>
          <a:lstStyle/>
          <a:p>
            <a:pPr marL="0" indent="0">
              <a:buNone/>
            </a:pPr>
            <a:r>
              <a:rPr lang="en-US" sz="2400" b="1" dirty="0" smtClean="0"/>
              <a:t>Figure 6.1 </a:t>
            </a:r>
            <a:r>
              <a:rPr lang="en-US" sz="2400" dirty="0" smtClean="0"/>
              <a:t>Triangle of Meaning</a:t>
            </a:r>
            <a:endParaRPr lang="en-US" sz="2400" dirty="0"/>
          </a:p>
        </p:txBody>
      </p:sp>
    </p:spTree>
    <p:extLst>
      <p:ext uri="{BB962C8B-B14F-4D97-AF65-F5344CB8AC3E}">
        <p14:creationId xmlns:p14="http://schemas.microsoft.com/office/powerpoint/2010/main" val="1110352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378"/>
            <a:ext cx="8229600" cy="1143000"/>
          </a:xfrm>
        </p:spPr>
        <p:txBody>
          <a:bodyPr/>
          <a:lstStyle/>
          <a:p>
            <a:pPr algn="l"/>
            <a:r>
              <a:rPr lang="en-US" sz="3600" dirty="0"/>
              <a:t>How Words Work </a:t>
            </a:r>
            <a:r>
              <a:rPr lang="en-US" sz="2400" dirty="0" smtClean="0"/>
              <a:t>(3 </a:t>
            </a:r>
            <a:r>
              <a:rPr lang="en-US" sz="2400" dirty="0"/>
              <a:t>of </a:t>
            </a:r>
            <a:r>
              <a:rPr lang="en-US" sz="2400" dirty="0" smtClean="0"/>
              <a:t>5)</a:t>
            </a:r>
            <a:endParaRPr lang="en-US" sz="2400" dirty="0"/>
          </a:p>
        </p:txBody>
      </p:sp>
      <p:sp>
        <p:nvSpPr>
          <p:cNvPr id="3" name="Content Placeholder 2" title="Figure 6.2 A word Can Sometimes Mean Different Things for Different People Depending on Their Experiences"/>
          <p:cNvSpPr>
            <a:spLocks noGrp="1"/>
          </p:cNvSpPr>
          <p:nvPr>
            <p:ph idx="1"/>
          </p:nvPr>
        </p:nvSpPr>
        <p:spPr>
          <a:xfrm>
            <a:off x="457200" y="1447800"/>
            <a:ext cx="8001000" cy="2438400"/>
          </a:xfrm>
        </p:spPr>
        <p:txBody>
          <a:bodyPr>
            <a:noAutofit/>
          </a:bodyPr>
          <a:lstStyle/>
          <a:p>
            <a:pPr marL="342900" lvl="1" indent="-342900">
              <a:spcBef>
                <a:spcPts val="600"/>
              </a:spcBef>
            </a:pPr>
            <a:r>
              <a:rPr lang="en-US" altLang="en-US" dirty="0">
                <a:solidFill>
                  <a:srgbClr val="6F172C"/>
                </a:solidFill>
                <a:ea typeface="ＭＳ Ｐゴシック" pitchFamily="34" charset="-128"/>
              </a:rPr>
              <a:t>Words are </a:t>
            </a:r>
            <a:r>
              <a:rPr lang="en-US" altLang="en-US" dirty="0" smtClean="0">
                <a:solidFill>
                  <a:srgbClr val="6F172C"/>
                </a:solidFill>
                <a:ea typeface="ＭＳ Ｐゴシック" pitchFamily="34" charset="-128"/>
              </a:rPr>
              <a:t>Symbols (continued)</a:t>
            </a:r>
            <a:endParaRPr lang="en-US" altLang="en-US" dirty="0">
              <a:solidFill>
                <a:srgbClr val="6F172C"/>
              </a:solidFill>
              <a:ea typeface="ＭＳ Ｐゴシック" pitchFamily="34" charset="-128"/>
            </a:endParaRPr>
          </a:p>
          <a:p>
            <a:pPr marL="742950" lvl="2" indent="-342900">
              <a:spcBef>
                <a:spcPts val="600"/>
              </a:spcBef>
            </a:pPr>
            <a:r>
              <a:rPr lang="en-US" dirty="0">
                <a:solidFill>
                  <a:schemeClr val="accent1"/>
                </a:solidFill>
                <a:ea typeface="ＭＳ Ｐゴシック" pitchFamily="34" charset="-128"/>
              </a:rPr>
              <a:t>Words are </a:t>
            </a:r>
            <a:r>
              <a:rPr lang="en-US" i="1" dirty="0">
                <a:solidFill>
                  <a:schemeClr val="accent1"/>
                </a:solidFill>
                <a:ea typeface="ＭＳ Ｐゴシック" pitchFamily="34" charset="-128"/>
              </a:rPr>
              <a:t>denotative</a:t>
            </a:r>
            <a:r>
              <a:rPr lang="en-US" dirty="0">
                <a:solidFill>
                  <a:schemeClr val="accent1"/>
                </a:solidFill>
                <a:ea typeface="ＭＳ Ｐゴシック" pitchFamily="34" charset="-128"/>
              </a:rPr>
              <a:t> and </a:t>
            </a:r>
            <a:r>
              <a:rPr lang="en-US" i="1" dirty="0" smtClean="0">
                <a:solidFill>
                  <a:schemeClr val="accent1"/>
                </a:solidFill>
                <a:ea typeface="ＭＳ Ｐゴシック" pitchFamily="34" charset="-128"/>
              </a:rPr>
              <a:t>connotative.</a:t>
            </a:r>
          </a:p>
          <a:p>
            <a:pPr marL="742950" lvl="2" indent="-342900">
              <a:spcBef>
                <a:spcPts val="600"/>
              </a:spcBef>
            </a:pPr>
            <a:endParaRPr lang="en-US" dirty="0">
              <a:ea typeface="ＭＳ Ｐゴシック" pitchFamily="34" charset="-128"/>
            </a:endParaRPr>
          </a:p>
          <a:p>
            <a:pPr marL="3894138" lvl="3" indent="-2862263">
              <a:spcBef>
                <a:spcPts val="600"/>
              </a:spcBef>
              <a:buNone/>
            </a:pPr>
            <a:r>
              <a:rPr lang="en-US" dirty="0" smtClean="0">
                <a:ea typeface="ＭＳ Ｐゴシック" pitchFamily="34" charset="-128"/>
              </a:rPr>
              <a:t> </a:t>
            </a:r>
          </a:p>
          <a:p>
            <a:pPr marL="0" lvl="3" indent="0">
              <a:spcBef>
                <a:spcPts val="600"/>
              </a:spcBef>
              <a:buNone/>
            </a:pPr>
            <a:r>
              <a:rPr lang="en-US" b="1" dirty="0" smtClean="0">
                <a:ea typeface="ＭＳ Ｐゴシック" pitchFamily="34" charset="-128"/>
              </a:rPr>
              <a:t>Figure 6.2 </a:t>
            </a:r>
            <a:r>
              <a:rPr lang="en-US" dirty="0" smtClean="0">
                <a:ea typeface="ＭＳ Ｐゴシック" pitchFamily="34" charset="-128"/>
              </a:rPr>
              <a:t>A </a:t>
            </a:r>
            <a:r>
              <a:rPr lang="en-US" dirty="0">
                <a:ea typeface="ＭＳ Ｐゴシック" pitchFamily="34" charset="-128"/>
              </a:rPr>
              <a:t>W</a:t>
            </a:r>
            <a:r>
              <a:rPr lang="en-US" dirty="0" smtClean="0">
                <a:ea typeface="ＭＳ Ｐゴシック" pitchFamily="34" charset="-128"/>
              </a:rPr>
              <a:t>ord Can Sometimes Mean Different Things for Different People Depending on Their Experiences</a:t>
            </a:r>
            <a:endParaRPr lang="en-US" dirty="0"/>
          </a:p>
        </p:txBody>
      </p:sp>
      <p:pic>
        <p:nvPicPr>
          <p:cNvPr id="4" name="Picture 3" descr="Two circles almost fully overlapping are labeled High shared meaning. Two circles slightly overlapping are labeled Low shared Meaning."/>
          <p:cNvPicPr>
            <a:picLocks noChangeAspect="1"/>
          </p:cNvPicPr>
          <p:nvPr/>
        </p:nvPicPr>
        <p:blipFill>
          <a:blip r:embed="rId3"/>
          <a:stretch>
            <a:fillRect/>
          </a:stretch>
        </p:blipFill>
        <p:spPr>
          <a:xfrm>
            <a:off x="1752600" y="3886200"/>
            <a:ext cx="5007830" cy="2362200"/>
          </a:xfrm>
          <a:prstGeom prst="rect">
            <a:avLst/>
          </a:prstGeom>
        </p:spPr>
      </p:pic>
    </p:spTree>
    <p:extLst>
      <p:ext uri="{BB962C8B-B14F-4D97-AF65-F5344CB8AC3E}">
        <p14:creationId xmlns:p14="http://schemas.microsoft.com/office/powerpoint/2010/main" val="3393600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359" y="0"/>
            <a:ext cx="8229600" cy="1143000"/>
          </a:xfrm>
        </p:spPr>
        <p:txBody>
          <a:bodyPr/>
          <a:lstStyle/>
          <a:p>
            <a:pPr algn="l"/>
            <a:r>
              <a:rPr lang="en-US" sz="3600" dirty="0"/>
              <a:t>How Words Work </a:t>
            </a:r>
            <a:r>
              <a:rPr lang="en-US" sz="2400" dirty="0" smtClean="0"/>
              <a:t>(4 </a:t>
            </a:r>
            <a:r>
              <a:rPr lang="en-US" sz="2400" dirty="0"/>
              <a:t>of </a:t>
            </a:r>
            <a:r>
              <a:rPr lang="en-US" sz="2400" dirty="0" smtClean="0"/>
              <a:t> 5)</a:t>
            </a:r>
            <a:endParaRPr lang="en-US" sz="2400" dirty="0"/>
          </a:p>
        </p:txBody>
      </p:sp>
      <p:sp>
        <p:nvSpPr>
          <p:cNvPr id="3" name="Content Placeholder 2"/>
          <p:cNvSpPr>
            <a:spLocks noGrp="1"/>
          </p:cNvSpPr>
          <p:nvPr>
            <p:ph idx="1"/>
          </p:nvPr>
        </p:nvSpPr>
        <p:spPr>
          <a:xfrm>
            <a:off x="450578" y="1447800"/>
            <a:ext cx="8229600" cy="4525963"/>
          </a:xfrm>
        </p:spPr>
        <p:txBody>
          <a:bodyPr>
            <a:noAutofit/>
          </a:bodyPr>
          <a:lstStyle/>
          <a:p>
            <a:pPr marL="342900" lvl="1" indent="-342900">
              <a:spcBef>
                <a:spcPts val="600"/>
              </a:spcBef>
            </a:pPr>
            <a:r>
              <a:rPr lang="en-US" altLang="en-US" dirty="0">
                <a:solidFill>
                  <a:srgbClr val="6F172C"/>
                </a:solidFill>
                <a:ea typeface="ＭＳ Ｐゴシック" pitchFamily="34" charset="-128"/>
              </a:rPr>
              <a:t>Words are </a:t>
            </a:r>
            <a:r>
              <a:rPr lang="en-US" altLang="en-US" dirty="0" smtClean="0">
                <a:solidFill>
                  <a:srgbClr val="6F172C"/>
                </a:solidFill>
                <a:ea typeface="ＭＳ Ｐゴシック" pitchFamily="34" charset="-128"/>
              </a:rPr>
              <a:t>Symbols (continued)</a:t>
            </a:r>
            <a:endParaRPr lang="en-US" altLang="en-US" dirty="0">
              <a:solidFill>
                <a:srgbClr val="6F172C"/>
              </a:solidFill>
              <a:ea typeface="ＭＳ Ｐゴシック" pitchFamily="34" charset="-128"/>
            </a:endParaRPr>
          </a:p>
          <a:p>
            <a:pPr marL="742950" lvl="2" indent="-342900">
              <a:spcBef>
                <a:spcPts val="600"/>
              </a:spcBef>
            </a:pPr>
            <a:r>
              <a:rPr lang="en-US" dirty="0">
                <a:solidFill>
                  <a:schemeClr val="accent1"/>
                </a:solidFill>
                <a:ea typeface="ＭＳ Ｐゴシック" pitchFamily="34" charset="-128"/>
              </a:rPr>
              <a:t>Words are concrete and </a:t>
            </a:r>
            <a:r>
              <a:rPr lang="en-US" dirty="0" smtClean="0">
                <a:solidFill>
                  <a:schemeClr val="accent1"/>
                </a:solidFill>
                <a:ea typeface="ＭＳ Ｐゴシック" pitchFamily="34" charset="-128"/>
              </a:rPr>
              <a:t>abstract.</a:t>
            </a:r>
          </a:p>
          <a:p>
            <a:pPr marL="742950" lvl="2" indent="-342900">
              <a:spcBef>
                <a:spcPts val="600"/>
              </a:spcBef>
            </a:pPr>
            <a:endParaRPr lang="en-US" dirty="0">
              <a:ea typeface="ＭＳ Ｐゴシック" pitchFamily="34" charset="-128"/>
            </a:endParaRPr>
          </a:p>
          <a:p>
            <a:pPr marL="742950" lvl="2" indent="-342900">
              <a:spcBef>
                <a:spcPts val="600"/>
              </a:spcBef>
            </a:pPr>
            <a:endParaRPr lang="en-US" dirty="0" smtClean="0">
              <a:ea typeface="ＭＳ Ｐゴシック" pitchFamily="34" charset="-128"/>
            </a:endParaRPr>
          </a:p>
          <a:p>
            <a:pPr marL="742950" lvl="2" indent="-342900">
              <a:spcBef>
                <a:spcPts val="600"/>
              </a:spcBef>
            </a:pPr>
            <a:endParaRPr lang="en-US" dirty="0">
              <a:ea typeface="ＭＳ Ｐゴシック" pitchFamily="34" charset="-128"/>
            </a:endParaRPr>
          </a:p>
          <a:p>
            <a:pPr marL="742950" lvl="2" indent="-342900">
              <a:spcBef>
                <a:spcPts val="600"/>
              </a:spcBef>
            </a:pPr>
            <a:endParaRPr lang="en-US" dirty="0" smtClean="0">
              <a:ea typeface="ＭＳ Ｐゴシック" pitchFamily="34" charset="-128"/>
            </a:endParaRPr>
          </a:p>
          <a:p>
            <a:pPr marL="742950" lvl="2" indent="-342900">
              <a:spcBef>
                <a:spcPts val="600"/>
              </a:spcBef>
            </a:pPr>
            <a:endParaRPr lang="en-US" dirty="0">
              <a:ea typeface="ＭＳ Ｐゴシック" pitchFamily="34" charset="-128"/>
            </a:endParaRPr>
          </a:p>
          <a:p>
            <a:pPr marL="742950" lvl="2" indent="-342900">
              <a:spcBef>
                <a:spcPts val="600"/>
              </a:spcBef>
            </a:pPr>
            <a:endParaRPr lang="en-US" dirty="0" smtClean="0">
              <a:ea typeface="ＭＳ Ｐゴシック" pitchFamily="34" charset="-128"/>
            </a:endParaRPr>
          </a:p>
          <a:p>
            <a:pPr marL="742950" lvl="2" indent="-342900">
              <a:spcBef>
                <a:spcPts val="600"/>
              </a:spcBef>
            </a:pPr>
            <a:endParaRPr lang="en-US" dirty="0">
              <a:ea typeface="ＭＳ Ｐゴシック" pitchFamily="34" charset="-128"/>
            </a:endParaRPr>
          </a:p>
          <a:p>
            <a:pPr marL="742950" lvl="2" indent="-342900">
              <a:spcBef>
                <a:spcPts val="600"/>
              </a:spcBef>
            </a:pPr>
            <a:endParaRPr lang="en-US" dirty="0" smtClean="0">
              <a:ea typeface="ＭＳ Ｐゴシック" pitchFamily="34" charset="-128"/>
            </a:endParaRPr>
          </a:p>
          <a:p>
            <a:pPr marL="0" lvl="1" indent="0">
              <a:spcBef>
                <a:spcPts val="600"/>
              </a:spcBef>
              <a:buNone/>
            </a:pPr>
            <a:r>
              <a:rPr lang="en-US" sz="1800" b="1" dirty="0" smtClean="0">
                <a:ea typeface="ＭＳ Ｐゴシック" pitchFamily="34" charset="-128"/>
              </a:rPr>
              <a:t>Figure 6.3 </a:t>
            </a:r>
            <a:r>
              <a:rPr lang="en-US" sz="1800" dirty="0" smtClean="0">
                <a:ea typeface="ＭＳ Ｐゴシック" pitchFamily="34" charset="-128"/>
              </a:rPr>
              <a:t>A Ladder of Abstraction</a:t>
            </a:r>
            <a:endParaRPr lang="en-US" sz="1800" dirty="0"/>
          </a:p>
        </p:txBody>
      </p:sp>
      <p:pic>
        <p:nvPicPr>
          <p:cNvPr id="3074" name="Picture 2" descr="A graphic shows a ladder with each rung labeled from top to bottom from Abstract to Concrete. The top rung is labeled Transportation, a means of conveying someone from one place to another. The second rung is labeled Vehicle, a machine used for transportation. The third rung is labeled car, a specific type of transportation machine. The fourth rung is German car, a car made in Germany. The fifth rung is Mercedes, a type of German-made car. The last rung is Red Mercedes C-230, a specific color and model of a German-made car. " title="Figure  6.3 A Ladder of Abstracti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61" t="22003" r="12385" b="15663"/>
          <a:stretch/>
        </p:blipFill>
        <p:spPr bwMode="auto">
          <a:xfrm>
            <a:off x="338797" y="2438400"/>
            <a:ext cx="8453162" cy="319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775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pPr algn="l"/>
            <a:r>
              <a:rPr lang="en-US" sz="3600" dirty="0"/>
              <a:t>How Words Work </a:t>
            </a:r>
            <a:r>
              <a:rPr lang="en-US" sz="2400" dirty="0" smtClean="0"/>
              <a:t>(5 of  5)</a:t>
            </a:r>
            <a:endParaRPr lang="en-US" sz="2400" dirty="0"/>
          </a:p>
        </p:txBody>
      </p:sp>
      <p:sp>
        <p:nvSpPr>
          <p:cNvPr id="3" name="Content Placeholder 2"/>
          <p:cNvSpPr>
            <a:spLocks noGrp="1"/>
          </p:cNvSpPr>
          <p:nvPr>
            <p:ph idx="1"/>
          </p:nvPr>
        </p:nvSpPr>
        <p:spPr>
          <a:xfrm>
            <a:off x="416581" y="1524000"/>
            <a:ext cx="8229600" cy="4525963"/>
          </a:xfrm>
        </p:spPr>
        <p:txBody>
          <a:bodyPr/>
          <a:lstStyle/>
          <a:p>
            <a:pPr marL="342900" lvl="1" indent="-342900">
              <a:spcBef>
                <a:spcPts val="600"/>
              </a:spcBef>
            </a:pPr>
            <a:r>
              <a:rPr lang="en-US" altLang="en-US" dirty="0" smtClean="0">
                <a:solidFill>
                  <a:schemeClr val="accent1"/>
                </a:solidFill>
                <a:ea typeface="ＭＳ Ｐゴシック" pitchFamily="34" charset="-128"/>
              </a:rPr>
              <a:t>Many Words Are Arbitrary</a:t>
            </a:r>
            <a:endParaRPr lang="en-US" altLang="en-US" dirty="0">
              <a:solidFill>
                <a:schemeClr val="accent1"/>
              </a:solidFill>
              <a:ea typeface="ＭＳ Ｐゴシック" pitchFamily="34" charset="-128"/>
            </a:endParaRPr>
          </a:p>
          <a:p>
            <a:pPr marL="742950" lvl="2" indent="-342900">
              <a:spcBef>
                <a:spcPts val="600"/>
              </a:spcBef>
            </a:pPr>
            <a:r>
              <a:rPr lang="en-US" dirty="0" smtClean="0">
                <a:ea typeface="ＭＳ Ｐゴシック" pitchFamily="34" charset="-128"/>
              </a:rPr>
              <a:t>Most words have accepted general meaning, but there is </a:t>
            </a:r>
            <a:r>
              <a:rPr lang="en-US" dirty="0" smtClean="0">
                <a:solidFill>
                  <a:schemeClr val="accent1"/>
                </a:solidFill>
                <a:ea typeface="ＭＳ Ｐゴシック" pitchFamily="34" charset="-128"/>
              </a:rPr>
              <a:t>not typically a logical connection between a word and what it represents.</a:t>
            </a:r>
          </a:p>
          <a:p>
            <a:pPr marL="1200150" lvl="3" indent="-342900">
              <a:spcBef>
                <a:spcPts val="600"/>
              </a:spcBef>
            </a:pPr>
            <a:r>
              <a:rPr lang="en-US" i="1" dirty="0" smtClean="0">
                <a:ea typeface="ＭＳ Ｐゴシック" pitchFamily="34" charset="-128"/>
              </a:rPr>
              <a:t>Onomatopoeia</a:t>
            </a:r>
          </a:p>
          <a:p>
            <a:pPr marL="342900" lvl="1" indent="-342900">
              <a:spcBef>
                <a:spcPts val="600"/>
              </a:spcBef>
            </a:pPr>
            <a:r>
              <a:rPr lang="en-US" altLang="en-US" dirty="0">
                <a:solidFill>
                  <a:srgbClr val="6F172C"/>
                </a:solidFill>
                <a:ea typeface="ＭＳ Ｐゴシック" pitchFamily="34" charset="-128"/>
              </a:rPr>
              <a:t>Words Are Culture-Bound</a:t>
            </a:r>
          </a:p>
          <a:p>
            <a:pPr marL="742950" lvl="2" indent="-342900">
              <a:spcBef>
                <a:spcPts val="600"/>
              </a:spcBef>
            </a:pPr>
            <a:r>
              <a:rPr lang="en-US" dirty="0">
                <a:solidFill>
                  <a:schemeClr val="accent1"/>
                </a:solidFill>
                <a:ea typeface="ＭＳ Ｐゴシック" pitchFamily="34" charset="-128"/>
              </a:rPr>
              <a:t>Meaning can change from culture to culture.</a:t>
            </a:r>
          </a:p>
          <a:p>
            <a:pPr marL="742950" lvl="2" indent="-342900">
              <a:spcBef>
                <a:spcPts val="600"/>
              </a:spcBef>
            </a:pPr>
            <a:r>
              <a:rPr lang="en-US" i="1" dirty="0">
                <a:solidFill>
                  <a:schemeClr val="accent1"/>
                </a:solidFill>
                <a:ea typeface="ＭＳ Ｐゴシック" pitchFamily="34" charset="-128"/>
              </a:rPr>
              <a:t>Symbolic interaction </a:t>
            </a:r>
            <a:r>
              <a:rPr lang="en-US" i="1" dirty="0" smtClean="0">
                <a:solidFill>
                  <a:schemeClr val="accent1"/>
                </a:solidFill>
                <a:ea typeface="ＭＳ Ｐゴシック" pitchFamily="34" charset="-128"/>
              </a:rPr>
              <a:t>theory (meanings determined by context)</a:t>
            </a:r>
            <a:endParaRPr lang="en-US" dirty="0">
              <a:solidFill>
                <a:schemeClr val="accent1"/>
              </a:solidFill>
            </a:endParaRPr>
          </a:p>
        </p:txBody>
      </p:sp>
    </p:spTree>
    <p:extLst>
      <p:ext uri="{BB962C8B-B14F-4D97-AF65-F5344CB8AC3E}">
        <p14:creationId xmlns:p14="http://schemas.microsoft.com/office/powerpoint/2010/main" val="4270055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algn="l"/>
            <a:r>
              <a:rPr lang="en-US" sz="3600" dirty="0"/>
              <a:t>The Power </a:t>
            </a:r>
            <a:r>
              <a:rPr lang="en-US" sz="3600" dirty="0" smtClean="0"/>
              <a:t>of Words </a:t>
            </a:r>
            <a:r>
              <a:rPr lang="en-US" sz="2400" dirty="0" smtClean="0"/>
              <a:t>(1 of 5)</a:t>
            </a:r>
            <a:br>
              <a:rPr lang="en-US" sz="2400" dirty="0" smtClean="0"/>
            </a:br>
            <a:r>
              <a:rPr lang="en-US" sz="1400" dirty="0" smtClean="0"/>
              <a:t>6.2 Identify how words influence our perceptions, thoughts, actions, culture, and relationships.</a:t>
            </a:r>
            <a:endParaRPr lang="en-US" sz="1400" dirty="0"/>
          </a:p>
        </p:txBody>
      </p:sp>
      <p:sp>
        <p:nvSpPr>
          <p:cNvPr id="3" name="Content Placeholder 2"/>
          <p:cNvSpPr>
            <a:spLocks noGrp="1"/>
          </p:cNvSpPr>
          <p:nvPr>
            <p:ph idx="1"/>
          </p:nvPr>
        </p:nvSpPr>
        <p:spPr>
          <a:xfrm>
            <a:off x="76199" y="1465788"/>
            <a:ext cx="8305801" cy="4401612"/>
          </a:xfrm>
        </p:spPr>
        <p:txBody>
          <a:bodyPr>
            <a:normAutofit/>
          </a:bodyPr>
          <a:lstStyle/>
          <a:p>
            <a:pPr marL="342900" lvl="1" indent="-342900">
              <a:spcBef>
                <a:spcPts val="600"/>
              </a:spcBef>
            </a:pPr>
            <a:r>
              <a:rPr lang="en-US" altLang="en-US" dirty="0">
                <a:solidFill>
                  <a:schemeClr val="accent1"/>
                </a:solidFill>
                <a:ea typeface="ＭＳ Ｐゴシック" pitchFamily="34" charset="-128"/>
              </a:rPr>
              <a:t>Words Create </a:t>
            </a:r>
            <a:r>
              <a:rPr lang="en-US" altLang="en-US" dirty="0" smtClean="0">
                <a:solidFill>
                  <a:schemeClr val="accent1"/>
                </a:solidFill>
                <a:ea typeface="ＭＳ Ｐゴシック" pitchFamily="34" charset="-128"/>
              </a:rPr>
              <a:t>Perceptions</a:t>
            </a:r>
            <a:endParaRPr lang="en-US" altLang="en-US" dirty="0">
              <a:solidFill>
                <a:schemeClr val="accent1"/>
              </a:solidFill>
              <a:ea typeface="ＭＳ Ｐゴシック" pitchFamily="34" charset="-128"/>
            </a:endParaRPr>
          </a:p>
          <a:p>
            <a:pPr marL="742950" lvl="2" indent="-342900">
              <a:spcBef>
                <a:spcPts val="600"/>
              </a:spcBef>
            </a:pPr>
            <a:r>
              <a:rPr lang="en-US" dirty="0">
                <a:ea typeface="ＭＳ Ｐゴシック" pitchFamily="34" charset="-128"/>
              </a:rPr>
              <a:t>Words help </a:t>
            </a:r>
            <a:r>
              <a:rPr lang="en-US" dirty="0">
                <a:solidFill>
                  <a:schemeClr val="accent1"/>
                </a:solidFill>
                <a:ea typeface="ＭＳ Ｐゴシック" pitchFamily="34" charset="-128"/>
              </a:rPr>
              <a:t>name and label what you experience and help you to create how you perceive the </a:t>
            </a:r>
            <a:r>
              <a:rPr lang="en-US" dirty="0" smtClean="0">
                <a:solidFill>
                  <a:schemeClr val="accent1"/>
                </a:solidFill>
                <a:ea typeface="ＭＳ Ｐゴシック" pitchFamily="34" charset="-128"/>
              </a:rPr>
              <a:t>world.</a:t>
            </a:r>
          </a:p>
          <a:p>
            <a:pPr lvl="1"/>
            <a:r>
              <a:rPr lang="en-US" sz="2400" dirty="0"/>
              <a:t>You create your self-worth largely with self-talk and the labels you apply </a:t>
            </a:r>
            <a:r>
              <a:rPr lang="en-US" sz="2400" dirty="0" smtClean="0"/>
              <a:t>to yourself</a:t>
            </a:r>
            <a:r>
              <a:rPr lang="en-US" sz="2400" dirty="0"/>
              <a:t>.</a:t>
            </a:r>
            <a:endParaRPr lang="en-US" sz="2400" dirty="0">
              <a:ea typeface="ＭＳ Ｐゴシック" pitchFamily="34" charset="-128"/>
            </a:endParaRPr>
          </a:p>
          <a:p>
            <a:pPr marL="342900" lvl="1" indent="-342900">
              <a:spcBef>
                <a:spcPts val="600"/>
              </a:spcBef>
            </a:pPr>
            <a:r>
              <a:rPr lang="en-US" dirty="0">
                <a:solidFill>
                  <a:srgbClr val="6F172C"/>
                </a:solidFill>
                <a:ea typeface="ＭＳ Ｐゴシック" pitchFamily="34" charset="-128"/>
              </a:rPr>
              <a:t>Words </a:t>
            </a:r>
            <a:r>
              <a:rPr lang="en-US" dirty="0">
                <a:solidFill>
                  <a:schemeClr val="accent1"/>
                </a:solidFill>
                <a:ea typeface="ＭＳ Ｐゴシック" pitchFamily="34" charset="-128"/>
              </a:rPr>
              <a:t>Influence Thoughts</a:t>
            </a:r>
          </a:p>
          <a:p>
            <a:pPr marL="742950" lvl="2" indent="-342900">
              <a:spcBef>
                <a:spcPts val="600"/>
              </a:spcBef>
            </a:pPr>
            <a:r>
              <a:rPr lang="en-US" dirty="0">
                <a:ea typeface="ＭＳ Ｐゴシック" pitchFamily="34" charset="-128"/>
              </a:rPr>
              <a:t>Words and thought are inextricably linked; the process of hearing, seeing, or saying influences different parts of the </a:t>
            </a:r>
            <a:r>
              <a:rPr lang="en-US" dirty="0" smtClean="0">
                <a:ea typeface="ＭＳ Ｐゴシック" pitchFamily="34" charset="-128"/>
              </a:rPr>
              <a:t>brain.</a:t>
            </a:r>
          </a:p>
          <a:p>
            <a:pPr marL="400050" lvl="2" indent="0">
              <a:spcBef>
                <a:spcPts val="600"/>
              </a:spcBef>
              <a:buNone/>
            </a:pPr>
            <a:endParaRPr lang="en-US" sz="2200" dirty="0" smtClean="0">
              <a:ea typeface="ＭＳ Ｐゴシック" pitchFamily="34" charset="-128"/>
            </a:endParaRPr>
          </a:p>
        </p:txBody>
      </p:sp>
    </p:spTree>
    <p:extLst>
      <p:ext uri="{BB962C8B-B14F-4D97-AF65-F5344CB8AC3E}">
        <p14:creationId xmlns:p14="http://schemas.microsoft.com/office/powerpoint/2010/main" val="3541268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249362"/>
          </a:xfrm>
        </p:spPr>
        <p:txBody>
          <a:bodyPr>
            <a:normAutofit/>
          </a:bodyPr>
          <a:lstStyle/>
          <a:p>
            <a:pPr marL="400050" lvl="2" indent="0" algn="l">
              <a:spcBef>
                <a:spcPts val="600"/>
              </a:spcBef>
              <a:buNone/>
            </a:pPr>
            <a:r>
              <a:rPr lang="en-US" sz="3600" dirty="0" smtClean="0">
                <a:solidFill>
                  <a:schemeClr val="bg1"/>
                </a:solidFill>
                <a:ea typeface="ＭＳ Ｐゴシック" pitchFamily="34" charset="-128"/>
              </a:rPr>
              <a:t>Figure 6.4 Words Influence Brain Activity</a:t>
            </a:r>
            <a:endParaRPr lang="en-US" sz="3600" dirty="0">
              <a:solidFill>
                <a:schemeClr val="bg1"/>
              </a:solidFill>
            </a:endParaRPr>
          </a:p>
        </p:txBody>
      </p:sp>
      <p:pic>
        <p:nvPicPr>
          <p:cNvPr id="4" name="Picture 3" descr="Image of four brains. The first one is labeled Generating words, and has blue, green, yellow, and red coloring mostly on the left portion. The next brain is labeled Hearing words, and it has blue, green, yellow, and red coloring mostly in the bottom middle. The third brain is labeled Seeing words and has blue, green, yellow, and red coloring mostly on the right portion. The last brain is labeled Speaking words and it has blue, green, yellow, and red coloring mostly in the top middle. " title="Figure 6.4 Words Influce Brain Activit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678" r="7413"/>
          <a:stretch/>
        </p:blipFill>
        <p:spPr bwMode="auto">
          <a:xfrm>
            <a:off x="1447799" y="1447800"/>
            <a:ext cx="5688215" cy="4894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1640088"/>
      </p:ext>
    </p:extLst>
  </p:cSld>
  <p:clrMapOvr>
    <a:masterClrMapping/>
  </p:clrMapOvr>
</p:sld>
</file>

<file path=ppt/theme/theme1.xml><?xml version="1.0" encoding="utf-8"?>
<a:theme xmlns:a="http://schemas.openxmlformats.org/drawingml/2006/main" name="Beebe8e_PPT_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Beebe8e_PPT_master</Template>
  <TotalTime>3185</TotalTime>
  <Words>1886</Words>
  <Application>Microsoft Office PowerPoint</Application>
  <PresentationFormat>On-screen Show (4:3)</PresentationFormat>
  <Paragraphs>219</Paragraphs>
  <Slides>25</Slides>
  <Notes>19</Notes>
  <HiddenSlides>1</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Beebe8e_PPT_master</vt:lpstr>
      <vt:lpstr>Office Theme</vt:lpstr>
      <vt:lpstr>PowerPoint Presentation</vt:lpstr>
      <vt:lpstr>Learning Objectives After reading this chapter, you should be able to:</vt:lpstr>
      <vt:lpstr>How Words Work (1 of  5) 6.1  Describe how words create meaning.</vt:lpstr>
      <vt:lpstr>How Words Work (2 of 5)</vt:lpstr>
      <vt:lpstr>How Words Work (3 of 5)</vt:lpstr>
      <vt:lpstr>How Words Work (4 of  5)</vt:lpstr>
      <vt:lpstr>How Words Work (5 of  5)</vt:lpstr>
      <vt:lpstr>The Power of Words (1 of 5) 6.2 Identify how words influence our perceptions, thoughts, actions, culture, and relationships.</vt:lpstr>
      <vt:lpstr>Figure 6.4 Words Influence Brain Activity</vt:lpstr>
      <vt:lpstr>The Power of Words (3 of 5)</vt:lpstr>
      <vt:lpstr>The Power of Words (4 of 5)</vt:lpstr>
      <vt:lpstr>The Power of Words (5 of 5)</vt:lpstr>
      <vt:lpstr>How to Manage Misunderstandings (1 of 4) 6.3 Identify and describe word barriers that lead to misunderstandings.</vt:lpstr>
      <vt:lpstr>How to Manage Misunderstandings (2 of 4)</vt:lpstr>
      <vt:lpstr>How to Manage Misunderstandings (3 of 4)</vt:lpstr>
      <vt:lpstr>How to Manage Misunderstandings (4 of 4)</vt:lpstr>
      <vt:lpstr>How to Use Words of Support and Comfort (1 of 4) 6.4 Use words to provide support and comfort, and to avoid defensiveness.</vt:lpstr>
      <vt:lpstr>How to Use Words of Support and Comfort (2 of 4)</vt:lpstr>
      <vt:lpstr>How to Use Words of Support and Comfort (3 of 4)</vt:lpstr>
      <vt:lpstr>How to Use Words of Support and Comfort (4 of 4)</vt:lpstr>
      <vt:lpstr>How to Have a Conversation (1 of 1) 6.5 Use words to have a conversation with others.</vt:lpstr>
      <vt:lpstr>How to Apologize (1 of 1) 6.6 Use words to offer an apology when appropriate.</vt:lpstr>
      <vt:lpstr>How to Be Assertive (1 of 3) 6.7 Use assertiveness skills appropriately and ethically.</vt:lpstr>
      <vt:lpstr>How to Be Assertive (2 of 3)</vt:lpstr>
      <vt:lpstr>How to Be Assertive (3 of 3)</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JSA</cp:lastModifiedBy>
  <cp:revision>88</cp:revision>
  <dcterms:created xsi:type="dcterms:W3CDTF">2015-09-18T14:54:36Z</dcterms:created>
  <dcterms:modified xsi:type="dcterms:W3CDTF">2018-02-19T15:14:07Z</dcterms:modified>
</cp:coreProperties>
</file>